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Canva Sans Bold Italics" panose="020B0604020202020204" charset="0"/>
      <p:regular r:id="rId24"/>
    </p:embeddedFont>
    <p:embeddedFont>
      <p:font typeface="Canva Sans Italics" panose="020B0604020202020204" charset="0"/>
      <p:regular r:id="rId25"/>
    </p:embeddedFont>
    <p:embeddedFont>
      <p:font typeface="Days" panose="020005050500000200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2.png"/><Relationship Id="rId1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12" Type="http://schemas.openxmlformats.org/officeDocument/2006/relationships/image" Target="../media/image42.png"/><Relationship Id="rId17" Type="http://schemas.openxmlformats.org/officeDocument/2006/relationships/image" Target="../media/image44.png"/><Relationship Id="rId2" Type="http://schemas.openxmlformats.org/officeDocument/2006/relationships/image" Target="../media/image1.jpe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31.png"/><Relationship Id="rId10" Type="http://schemas.openxmlformats.org/officeDocument/2006/relationships/image" Target="../media/image40.png"/><Relationship Id="rId19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jpeg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03836" y="4277860"/>
            <a:ext cx="4246917" cy="4246917"/>
          </a:xfrm>
          <a:custGeom>
            <a:avLst/>
            <a:gdLst/>
            <a:ahLst/>
            <a:cxnLst/>
            <a:rect l="l" t="t" r="r" b="b"/>
            <a:pathLst>
              <a:path w="4246917" h="4246917">
                <a:moveTo>
                  <a:pt x="0" y="0"/>
                </a:moveTo>
                <a:lnTo>
                  <a:pt x="4246917" y="0"/>
                </a:lnTo>
                <a:lnTo>
                  <a:pt x="4246917" y="4246917"/>
                </a:lnTo>
                <a:lnTo>
                  <a:pt x="0" y="4246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01567" y="4600123"/>
            <a:ext cx="3313066" cy="3313066"/>
          </a:xfrm>
          <a:custGeom>
            <a:avLst/>
            <a:gdLst/>
            <a:ahLst/>
            <a:cxnLst/>
            <a:rect l="l" t="t" r="r" b="b"/>
            <a:pathLst>
              <a:path w="3313066" h="3313066">
                <a:moveTo>
                  <a:pt x="0" y="0"/>
                </a:moveTo>
                <a:lnTo>
                  <a:pt x="3313066" y="0"/>
                </a:lnTo>
                <a:lnTo>
                  <a:pt x="3313066" y="3313066"/>
                </a:lnTo>
                <a:lnTo>
                  <a:pt x="0" y="3313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2364" y="1681584"/>
            <a:ext cx="7700871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 Bold"/>
              </a:rPr>
              <a:t>Analysis of Historical IPL Data from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 Bold"/>
              </a:rPr>
              <a:t>2021 to 2023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 Bold"/>
              </a:rPr>
              <a:t>and Insights on IPL 2024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 Bold"/>
              </a:rPr>
              <a:t>by </a:t>
            </a:r>
            <a:r>
              <a:rPr lang="en-US" sz="2999">
                <a:solidFill>
                  <a:srgbClr val="C82F20"/>
                </a:solidFill>
                <a:latin typeface="Canva Sans Bold"/>
              </a:rPr>
              <a:t>SPORTS BASICS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89326" y="3645717"/>
            <a:ext cx="2707362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Canva Sans"/>
              </a:rPr>
              <a:t>Presented By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07903" y="8253314"/>
            <a:ext cx="23523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Days"/>
              </a:rPr>
              <a:t>Peter Pandey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31728" y="8778779"/>
            <a:ext cx="21046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</a:rPr>
              <a:t>Sports Journalist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02566" y="1824288"/>
            <a:ext cx="4356734" cy="6248029"/>
          </a:xfrm>
          <a:custGeom>
            <a:avLst/>
            <a:gdLst/>
            <a:ahLst/>
            <a:cxnLst/>
            <a:rect l="l" t="t" r="r" b="b"/>
            <a:pathLst>
              <a:path w="4356734" h="6248029">
                <a:moveTo>
                  <a:pt x="0" y="0"/>
                </a:moveTo>
                <a:lnTo>
                  <a:pt x="4356734" y="0"/>
                </a:lnTo>
                <a:lnTo>
                  <a:pt x="4356734" y="6248030"/>
                </a:lnTo>
                <a:lnTo>
                  <a:pt x="0" y="6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599" y="526978"/>
            <a:ext cx="11971294" cy="7866095"/>
          </a:xfrm>
          <a:custGeom>
            <a:avLst/>
            <a:gdLst/>
            <a:ahLst/>
            <a:cxnLst/>
            <a:rect l="l" t="t" r="r" b="b"/>
            <a:pathLst>
              <a:path w="11971294" h="7866095">
                <a:moveTo>
                  <a:pt x="0" y="0"/>
                </a:moveTo>
                <a:lnTo>
                  <a:pt x="11971294" y="0"/>
                </a:lnTo>
                <a:lnTo>
                  <a:pt x="11971294" y="7866095"/>
                </a:lnTo>
                <a:lnTo>
                  <a:pt x="0" y="7866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474" b="-663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35641" y="-47625"/>
            <a:ext cx="421671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Canva Sans Bold Italics"/>
              </a:rPr>
              <a:t>Top 10 Bowlers with Most Wickets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6143" y="8153463"/>
            <a:ext cx="17043609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/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Italics"/>
              </a:rPr>
              <a:t>Both </a:t>
            </a:r>
            <a:r>
              <a:rPr lang="en-US" sz="2000">
                <a:solidFill>
                  <a:srgbClr val="FFFFFF"/>
                </a:solidFill>
                <a:latin typeface="Canva Sans Bold"/>
              </a:rPr>
              <a:t>Shami and Rashid Khan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 have consistently performed well and have shown improvement year after year for the past three years.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Shami and Chahal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 are on top among the top wicket-takers, and both have won Purple Caps.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Italics"/>
              </a:rPr>
              <a:t>So, I am considering them for my </a:t>
            </a:r>
            <a:r>
              <a:rPr lang="en-US" sz="2000">
                <a:solidFill>
                  <a:srgbClr val="FFFFFF"/>
                </a:solidFill>
                <a:latin typeface="Canva Sans Bold"/>
              </a:rPr>
              <a:t>dream team as bowlers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..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Canva Sans Itali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16500" y="2354055"/>
            <a:ext cx="3102512" cy="4296709"/>
          </a:xfrm>
          <a:custGeom>
            <a:avLst/>
            <a:gdLst/>
            <a:ahLst/>
            <a:cxnLst/>
            <a:rect l="l" t="t" r="r" b="b"/>
            <a:pathLst>
              <a:path w="3102512" h="4296709">
                <a:moveTo>
                  <a:pt x="0" y="0"/>
                </a:moveTo>
                <a:lnTo>
                  <a:pt x="3102511" y="0"/>
                </a:lnTo>
                <a:lnTo>
                  <a:pt x="3102511" y="4296708"/>
                </a:lnTo>
                <a:lnTo>
                  <a:pt x="0" y="4296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123" y="602180"/>
            <a:ext cx="12281478" cy="7800457"/>
          </a:xfrm>
          <a:custGeom>
            <a:avLst/>
            <a:gdLst/>
            <a:ahLst/>
            <a:cxnLst/>
            <a:rect l="l" t="t" r="r" b="b"/>
            <a:pathLst>
              <a:path w="12281478" h="7800457">
                <a:moveTo>
                  <a:pt x="0" y="0"/>
                </a:moveTo>
                <a:lnTo>
                  <a:pt x="12281478" y="0"/>
                </a:lnTo>
                <a:lnTo>
                  <a:pt x="12281478" y="7800458"/>
                </a:lnTo>
                <a:lnTo>
                  <a:pt x="0" y="7800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99" r="-5366" b="-616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49023" y="-47625"/>
            <a:ext cx="43899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Canva Sans Bold Italics"/>
              </a:rPr>
              <a:t>Top 10 Bowlers with Most Dot Balls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6623" y="8355013"/>
            <a:ext cx="17043609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/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Italics"/>
              </a:rPr>
              <a:t>Both </a:t>
            </a:r>
            <a:r>
              <a:rPr lang="en-US" sz="2000">
                <a:solidFill>
                  <a:srgbClr val="FFFFFF"/>
                </a:solidFill>
                <a:latin typeface="Canva Sans Bold"/>
              </a:rPr>
              <a:t>Shami and Rashid Khan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 have consistently performed well and have shown improvement year after year for the past three years. Moreover, they are skilled at taking wickets.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Italics"/>
              </a:rPr>
              <a:t>So, I am considering them for my </a:t>
            </a:r>
            <a:r>
              <a:rPr lang="en-US" sz="2000">
                <a:solidFill>
                  <a:srgbClr val="FFFFFF"/>
                </a:solidFill>
                <a:latin typeface="Canva Sans Bold"/>
              </a:rPr>
              <a:t>dream team as bowlers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..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Canva Sans Itali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013319"/>
            <a:ext cx="4555728" cy="6246166"/>
          </a:xfrm>
          <a:custGeom>
            <a:avLst/>
            <a:gdLst/>
            <a:ahLst/>
            <a:cxnLst/>
            <a:rect l="l" t="t" r="r" b="b"/>
            <a:pathLst>
              <a:path w="4555728" h="6246166">
                <a:moveTo>
                  <a:pt x="0" y="0"/>
                </a:moveTo>
                <a:lnTo>
                  <a:pt x="4555728" y="0"/>
                </a:lnTo>
                <a:lnTo>
                  <a:pt x="4555728" y="6246165"/>
                </a:lnTo>
                <a:lnTo>
                  <a:pt x="0" y="6246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10268" y="1028700"/>
            <a:ext cx="4843309" cy="6236822"/>
          </a:xfrm>
          <a:custGeom>
            <a:avLst/>
            <a:gdLst/>
            <a:ahLst/>
            <a:cxnLst/>
            <a:rect l="l" t="t" r="r" b="b"/>
            <a:pathLst>
              <a:path w="4843309" h="6236822">
                <a:moveTo>
                  <a:pt x="0" y="0"/>
                </a:moveTo>
                <a:lnTo>
                  <a:pt x="4843309" y="0"/>
                </a:lnTo>
                <a:lnTo>
                  <a:pt x="4843309" y="6236822"/>
                </a:lnTo>
                <a:lnTo>
                  <a:pt x="0" y="623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03172" y="230681"/>
            <a:ext cx="84816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Canva Sans Bold Italics"/>
              </a:rPr>
              <a:t>Top 10 Bowlers with Better Bowling Average and Low Economy Rate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32005" y="7839636"/>
            <a:ext cx="122239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Moises Henriques has a commendable bowling average and a low economy rate.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2936" y="8836025"/>
            <a:ext cx="1542204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nva Sans"/>
              </a:rPr>
              <a:t>The data indicates that , all-rounders have maintained a better economy rate than specialist bowlers.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0021" y="1028700"/>
            <a:ext cx="7924897" cy="3878191"/>
          </a:xfrm>
          <a:custGeom>
            <a:avLst/>
            <a:gdLst/>
            <a:ahLst/>
            <a:cxnLst/>
            <a:rect l="l" t="t" r="r" b="b"/>
            <a:pathLst>
              <a:path w="7924897" h="3878191">
                <a:moveTo>
                  <a:pt x="0" y="0"/>
                </a:moveTo>
                <a:lnTo>
                  <a:pt x="7924897" y="0"/>
                </a:lnTo>
                <a:lnTo>
                  <a:pt x="7924897" y="3878191"/>
                </a:lnTo>
                <a:lnTo>
                  <a:pt x="0" y="3878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6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76405" y="1028700"/>
            <a:ext cx="7861197" cy="3878191"/>
          </a:xfrm>
          <a:custGeom>
            <a:avLst/>
            <a:gdLst/>
            <a:ahLst/>
            <a:cxnLst/>
            <a:rect l="l" t="t" r="r" b="b"/>
            <a:pathLst>
              <a:path w="7861197" h="3878191">
                <a:moveTo>
                  <a:pt x="0" y="0"/>
                </a:moveTo>
                <a:lnTo>
                  <a:pt x="7861198" y="0"/>
                </a:lnTo>
                <a:lnTo>
                  <a:pt x="7861198" y="3878191"/>
                </a:lnTo>
                <a:lnTo>
                  <a:pt x="0" y="3878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0021" y="5410490"/>
            <a:ext cx="7924897" cy="3856709"/>
          </a:xfrm>
          <a:custGeom>
            <a:avLst/>
            <a:gdLst/>
            <a:ahLst/>
            <a:cxnLst/>
            <a:rect l="l" t="t" r="r" b="b"/>
            <a:pathLst>
              <a:path w="7924897" h="3856709">
                <a:moveTo>
                  <a:pt x="0" y="0"/>
                </a:moveTo>
                <a:lnTo>
                  <a:pt x="7924897" y="0"/>
                </a:lnTo>
                <a:lnTo>
                  <a:pt x="7924897" y="3856709"/>
                </a:lnTo>
                <a:lnTo>
                  <a:pt x="0" y="3856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76405" y="5841954"/>
            <a:ext cx="2299019" cy="2993781"/>
          </a:xfrm>
          <a:custGeom>
            <a:avLst/>
            <a:gdLst/>
            <a:ahLst/>
            <a:cxnLst/>
            <a:rect l="l" t="t" r="r" b="b"/>
            <a:pathLst>
              <a:path w="2299019" h="2993781">
                <a:moveTo>
                  <a:pt x="0" y="0"/>
                </a:moveTo>
                <a:lnTo>
                  <a:pt x="2299019" y="0"/>
                </a:lnTo>
                <a:lnTo>
                  <a:pt x="2299019" y="2993782"/>
                </a:lnTo>
                <a:lnTo>
                  <a:pt x="0" y="2993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040" t="-3839" r="-39271" b="-324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204055" y="163071"/>
            <a:ext cx="38798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Canva Sans Bold Italics"/>
              </a:rPr>
              <a:t>The Awards for IPL (2021-2023)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83945" y="5793529"/>
            <a:ext cx="6414413" cy="369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392" lvl="1" indent="-230696" algn="ctr">
              <a:lnSpc>
                <a:spcPts val="2991"/>
              </a:lnSpc>
              <a:buAutoNum type="arabicPeriod"/>
            </a:pPr>
            <a:r>
              <a:rPr lang="en-US" sz="2137">
                <a:solidFill>
                  <a:srgbClr val="FFFFFF"/>
                </a:solidFill>
                <a:latin typeface="Canva Sans"/>
              </a:rPr>
              <a:t>The </a:t>
            </a:r>
            <a:r>
              <a:rPr lang="en-US" sz="2137">
                <a:solidFill>
                  <a:srgbClr val="FFFFFF"/>
                </a:solidFill>
                <a:latin typeface="Canva Sans Bold"/>
              </a:rPr>
              <a:t>Chennai Super Kings</a:t>
            </a:r>
            <a:r>
              <a:rPr lang="en-US" sz="2137">
                <a:solidFill>
                  <a:srgbClr val="FFFFFF"/>
                </a:solidFill>
                <a:latin typeface="Canva Sans"/>
              </a:rPr>
              <a:t> have won the IPL title twice.</a:t>
            </a:r>
          </a:p>
          <a:p>
            <a:pPr marL="461392" lvl="1" indent="-230696" algn="ctr">
              <a:lnSpc>
                <a:spcPts val="2991"/>
              </a:lnSpc>
              <a:buAutoNum type="arabicPeriod"/>
            </a:pPr>
            <a:r>
              <a:rPr lang="en-US" sz="2137">
                <a:solidFill>
                  <a:srgbClr val="FFFFFF"/>
                </a:solidFill>
                <a:latin typeface="Canva Sans"/>
              </a:rPr>
              <a:t>The </a:t>
            </a:r>
            <a:r>
              <a:rPr lang="en-US" sz="2137">
                <a:solidFill>
                  <a:srgbClr val="FFFFFF"/>
                </a:solidFill>
                <a:latin typeface="Canva Sans Bold"/>
              </a:rPr>
              <a:t>Gujarat Titans</a:t>
            </a:r>
            <a:r>
              <a:rPr lang="en-US" sz="2137">
                <a:solidFill>
                  <a:srgbClr val="FFFFFF"/>
                </a:solidFill>
                <a:latin typeface="Canva Sans"/>
              </a:rPr>
              <a:t> have reached the finals twice.</a:t>
            </a:r>
          </a:p>
          <a:p>
            <a:pPr marL="461392" lvl="1" indent="-230696" algn="ctr">
              <a:lnSpc>
                <a:spcPts val="2991"/>
              </a:lnSpc>
              <a:buAutoNum type="arabicPeriod"/>
            </a:pPr>
            <a:r>
              <a:rPr lang="en-US" sz="2137">
                <a:solidFill>
                  <a:srgbClr val="FFFFFF"/>
                </a:solidFill>
                <a:latin typeface="Canva Sans"/>
              </a:rPr>
              <a:t>Both </a:t>
            </a:r>
            <a:r>
              <a:rPr lang="en-US" sz="2137">
                <a:solidFill>
                  <a:srgbClr val="FFFFFF"/>
                </a:solidFill>
                <a:latin typeface="Canva Sans Bold"/>
              </a:rPr>
              <a:t>Royal Challengers Bangalore</a:t>
            </a:r>
            <a:r>
              <a:rPr lang="en-US" sz="2137">
                <a:solidFill>
                  <a:srgbClr val="FFFFFF"/>
                </a:solidFill>
                <a:latin typeface="Canva Sans"/>
              </a:rPr>
              <a:t> and </a:t>
            </a:r>
            <a:r>
              <a:rPr lang="en-US" sz="2137">
                <a:solidFill>
                  <a:srgbClr val="FFFFFF"/>
                </a:solidFill>
                <a:latin typeface="Canva Sans Bold"/>
              </a:rPr>
              <a:t>Lucknow Super Giants</a:t>
            </a:r>
            <a:r>
              <a:rPr lang="en-US" sz="2137">
                <a:solidFill>
                  <a:srgbClr val="FFFFFF"/>
                </a:solidFill>
                <a:latin typeface="Canva Sans"/>
              </a:rPr>
              <a:t> have made it to the playoffs twice.</a:t>
            </a:r>
          </a:p>
          <a:p>
            <a:pPr marL="461392" lvl="1" indent="-230696" algn="ctr">
              <a:lnSpc>
                <a:spcPts val="2991"/>
              </a:lnSpc>
              <a:buAutoNum type="arabicPeriod"/>
            </a:pPr>
            <a:r>
              <a:rPr lang="en-US" sz="2137">
                <a:solidFill>
                  <a:srgbClr val="FFFFFF"/>
                </a:solidFill>
                <a:latin typeface="Canva Sans"/>
              </a:rPr>
              <a:t>The </a:t>
            </a:r>
            <a:r>
              <a:rPr lang="en-US" sz="2137">
                <a:solidFill>
                  <a:srgbClr val="FFFFFF"/>
                </a:solidFill>
                <a:latin typeface="Canva Sans Bold"/>
              </a:rPr>
              <a:t>Sunrisers Hyderabad</a:t>
            </a:r>
            <a:r>
              <a:rPr lang="en-US" sz="2137">
                <a:solidFill>
                  <a:srgbClr val="FFFFFF"/>
                </a:solidFill>
                <a:latin typeface="Canva Sans"/>
              </a:rPr>
              <a:t> have been at the bottom of the points table twice.</a:t>
            </a:r>
          </a:p>
          <a:p>
            <a:pPr algn="ctr">
              <a:lnSpc>
                <a:spcPts val="2991"/>
              </a:lnSpc>
            </a:pPr>
            <a:endParaRPr lang="en-US" sz="2137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43758" y="5665505"/>
            <a:ext cx="4940052" cy="3848189"/>
          </a:xfrm>
          <a:custGeom>
            <a:avLst/>
            <a:gdLst/>
            <a:ahLst/>
            <a:cxnLst/>
            <a:rect l="l" t="t" r="r" b="b"/>
            <a:pathLst>
              <a:path w="4940052" h="3848189">
                <a:moveTo>
                  <a:pt x="0" y="0"/>
                </a:moveTo>
                <a:lnTo>
                  <a:pt x="4940052" y="0"/>
                </a:lnTo>
                <a:lnTo>
                  <a:pt x="4940052" y="3848189"/>
                </a:lnTo>
                <a:lnTo>
                  <a:pt x="0" y="3848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40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9153" y="821429"/>
            <a:ext cx="12307316" cy="6768170"/>
          </a:xfrm>
          <a:custGeom>
            <a:avLst/>
            <a:gdLst/>
            <a:ahLst/>
            <a:cxnLst/>
            <a:rect l="l" t="t" r="r" b="b"/>
            <a:pathLst>
              <a:path w="12307316" h="6768170">
                <a:moveTo>
                  <a:pt x="0" y="0"/>
                </a:moveTo>
                <a:lnTo>
                  <a:pt x="12307315" y="0"/>
                </a:lnTo>
                <a:lnTo>
                  <a:pt x="12307315" y="6768171"/>
                </a:lnTo>
                <a:lnTo>
                  <a:pt x="0" y="6768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179885" y="163071"/>
            <a:ext cx="392822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Canva Sans Bold Italics"/>
              </a:rPr>
              <a:t>Team wise Winning  Percentage</a:t>
            </a:r>
          </a:p>
        </p:txBody>
      </p:sp>
      <p:sp>
        <p:nvSpPr>
          <p:cNvPr id="6" name="Freeform 6"/>
          <p:cNvSpPr/>
          <p:nvPr/>
        </p:nvSpPr>
        <p:spPr>
          <a:xfrm>
            <a:off x="12997960" y="1374475"/>
            <a:ext cx="3589818" cy="3769025"/>
          </a:xfrm>
          <a:custGeom>
            <a:avLst/>
            <a:gdLst/>
            <a:ahLst/>
            <a:cxnLst/>
            <a:rect l="l" t="t" r="r" b="b"/>
            <a:pathLst>
              <a:path w="3589818" h="3769025">
                <a:moveTo>
                  <a:pt x="0" y="0"/>
                </a:moveTo>
                <a:lnTo>
                  <a:pt x="3589818" y="0"/>
                </a:lnTo>
                <a:lnTo>
                  <a:pt x="3589818" y="3769025"/>
                </a:lnTo>
                <a:lnTo>
                  <a:pt x="0" y="376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507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74865" y="8215119"/>
            <a:ext cx="1099589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The </a:t>
            </a:r>
            <a:r>
              <a:rPr lang="en-US" sz="2499">
                <a:solidFill>
                  <a:srgbClr val="FFFFFF"/>
                </a:solidFill>
                <a:latin typeface="Canva Sans Bold"/>
              </a:rPr>
              <a:t>Chennai Super Kings, Lucknow Super Giants, and Gujarat Titans</a:t>
            </a:r>
            <a:r>
              <a:rPr lang="en-US" sz="2499">
                <a:solidFill>
                  <a:srgbClr val="FFFFFF"/>
                </a:solidFill>
                <a:latin typeface="Canva Sans"/>
              </a:rPr>
              <a:t> have a higher winning percentage in the matches they’ve played, which suggests they have better chances of advancing to the playoffs.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88755" y="835817"/>
            <a:ext cx="13310489" cy="7148588"/>
          </a:xfrm>
          <a:custGeom>
            <a:avLst/>
            <a:gdLst/>
            <a:ahLst/>
            <a:cxnLst/>
            <a:rect l="l" t="t" r="r" b="b"/>
            <a:pathLst>
              <a:path w="13310489" h="7148588">
                <a:moveTo>
                  <a:pt x="0" y="0"/>
                </a:moveTo>
                <a:lnTo>
                  <a:pt x="13310490" y="0"/>
                </a:lnTo>
                <a:lnTo>
                  <a:pt x="13310490" y="7148588"/>
                </a:lnTo>
                <a:lnTo>
                  <a:pt x="0" y="714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" b="-90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03635" y="163071"/>
            <a:ext cx="488072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Canva Sans Bold Italics"/>
              </a:rPr>
              <a:t>Teams Winning  Percentage by Chasing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88755" y="8639528"/>
            <a:ext cx="1331048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The teams </a:t>
            </a:r>
            <a:r>
              <a:rPr lang="en-US" sz="2499">
                <a:solidFill>
                  <a:srgbClr val="FFFFFF"/>
                </a:solidFill>
                <a:latin typeface="Canva Sans Bold"/>
              </a:rPr>
              <a:t>Punjab Kings, Mumbai Indians, Kolkata Knight Riders, and Rajasthan Royals</a:t>
            </a:r>
            <a:r>
              <a:rPr lang="en-US" sz="2499">
                <a:solidFill>
                  <a:srgbClr val="FFFFFF"/>
                </a:solidFill>
                <a:latin typeface="Canva Sans"/>
              </a:rPr>
              <a:t> have a higher winning percentage when chasing targets.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48373" y="6837345"/>
            <a:ext cx="2568473" cy="2610170"/>
            <a:chOff x="0" y="0"/>
            <a:chExt cx="676470" cy="6874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6470" cy="687452"/>
            </a:xfrm>
            <a:custGeom>
              <a:avLst/>
              <a:gdLst/>
              <a:ahLst/>
              <a:cxnLst/>
              <a:rect l="l" t="t" r="r" b="b"/>
              <a:pathLst>
                <a:path w="676470" h="687452">
                  <a:moveTo>
                    <a:pt x="153725" y="0"/>
                  </a:moveTo>
                  <a:lnTo>
                    <a:pt x="522746" y="0"/>
                  </a:lnTo>
                  <a:cubicBezTo>
                    <a:pt x="607645" y="0"/>
                    <a:pt x="676470" y="68825"/>
                    <a:pt x="676470" y="153725"/>
                  </a:cubicBezTo>
                  <a:lnTo>
                    <a:pt x="676470" y="533727"/>
                  </a:lnTo>
                  <a:cubicBezTo>
                    <a:pt x="676470" y="618627"/>
                    <a:pt x="607645" y="687452"/>
                    <a:pt x="522746" y="687452"/>
                  </a:cubicBezTo>
                  <a:lnTo>
                    <a:pt x="153725" y="687452"/>
                  </a:lnTo>
                  <a:cubicBezTo>
                    <a:pt x="68825" y="687452"/>
                    <a:pt x="0" y="618627"/>
                    <a:pt x="0" y="533727"/>
                  </a:cubicBezTo>
                  <a:lnTo>
                    <a:pt x="0" y="153725"/>
                  </a:lnTo>
                  <a:cubicBezTo>
                    <a:pt x="0" y="68825"/>
                    <a:pt x="68825" y="0"/>
                    <a:pt x="1537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76470" cy="725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52274" y="6822604"/>
            <a:ext cx="2568473" cy="2610170"/>
            <a:chOff x="0" y="0"/>
            <a:chExt cx="676470" cy="6874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6470" cy="687452"/>
            </a:xfrm>
            <a:custGeom>
              <a:avLst/>
              <a:gdLst/>
              <a:ahLst/>
              <a:cxnLst/>
              <a:rect l="l" t="t" r="r" b="b"/>
              <a:pathLst>
                <a:path w="676470" h="687452">
                  <a:moveTo>
                    <a:pt x="153725" y="0"/>
                  </a:moveTo>
                  <a:lnTo>
                    <a:pt x="522746" y="0"/>
                  </a:lnTo>
                  <a:cubicBezTo>
                    <a:pt x="607645" y="0"/>
                    <a:pt x="676470" y="68825"/>
                    <a:pt x="676470" y="153725"/>
                  </a:cubicBezTo>
                  <a:lnTo>
                    <a:pt x="676470" y="533727"/>
                  </a:lnTo>
                  <a:cubicBezTo>
                    <a:pt x="676470" y="618627"/>
                    <a:pt x="607645" y="687452"/>
                    <a:pt x="522746" y="687452"/>
                  </a:cubicBezTo>
                  <a:lnTo>
                    <a:pt x="153725" y="687452"/>
                  </a:lnTo>
                  <a:cubicBezTo>
                    <a:pt x="68825" y="687452"/>
                    <a:pt x="0" y="618627"/>
                    <a:pt x="0" y="533727"/>
                  </a:cubicBezTo>
                  <a:lnTo>
                    <a:pt x="0" y="153725"/>
                  </a:lnTo>
                  <a:cubicBezTo>
                    <a:pt x="0" y="68825"/>
                    <a:pt x="68825" y="0"/>
                    <a:pt x="1537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76470" cy="725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69190" y="6778687"/>
            <a:ext cx="2568473" cy="2610170"/>
            <a:chOff x="0" y="0"/>
            <a:chExt cx="676470" cy="6874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6470" cy="687452"/>
            </a:xfrm>
            <a:custGeom>
              <a:avLst/>
              <a:gdLst/>
              <a:ahLst/>
              <a:cxnLst/>
              <a:rect l="l" t="t" r="r" b="b"/>
              <a:pathLst>
                <a:path w="676470" h="687452">
                  <a:moveTo>
                    <a:pt x="153725" y="0"/>
                  </a:moveTo>
                  <a:lnTo>
                    <a:pt x="522746" y="0"/>
                  </a:lnTo>
                  <a:cubicBezTo>
                    <a:pt x="607645" y="0"/>
                    <a:pt x="676470" y="68825"/>
                    <a:pt x="676470" y="153725"/>
                  </a:cubicBezTo>
                  <a:lnTo>
                    <a:pt x="676470" y="533727"/>
                  </a:lnTo>
                  <a:cubicBezTo>
                    <a:pt x="676470" y="618627"/>
                    <a:pt x="607645" y="687452"/>
                    <a:pt x="522746" y="687452"/>
                  </a:cubicBezTo>
                  <a:lnTo>
                    <a:pt x="153725" y="687452"/>
                  </a:lnTo>
                  <a:cubicBezTo>
                    <a:pt x="68825" y="687452"/>
                    <a:pt x="0" y="618627"/>
                    <a:pt x="0" y="533727"/>
                  </a:cubicBezTo>
                  <a:lnTo>
                    <a:pt x="0" y="153725"/>
                  </a:lnTo>
                  <a:cubicBezTo>
                    <a:pt x="0" y="68825"/>
                    <a:pt x="68825" y="0"/>
                    <a:pt x="1537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76470" cy="725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93855" y="1209675"/>
            <a:ext cx="5657468" cy="2782502"/>
          </a:xfrm>
          <a:custGeom>
            <a:avLst/>
            <a:gdLst/>
            <a:ahLst/>
            <a:cxnLst/>
            <a:rect l="l" t="t" r="r" b="b"/>
            <a:pathLst>
              <a:path w="5657468" h="2782502">
                <a:moveTo>
                  <a:pt x="0" y="0"/>
                </a:moveTo>
                <a:lnTo>
                  <a:pt x="5657468" y="0"/>
                </a:lnTo>
                <a:lnTo>
                  <a:pt x="5657468" y="2782502"/>
                </a:lnTo>
                <a:lnTo>
                  <a:pt x="0" y="2782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49" r="-3135" b="-284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93855" y="4389850"/>
            <a:ext cx="5657468" cy="1889154"/>
          </a:xfrm>
          <a:custGeom>
            <a:avLst/>
            <a:gdLst/>
            <a:ahLst/>
            <a:cxnLst/>
            <a:rect l="l" t="t" r="r" b="b"/>
            <a:pathLst>
              <a:path w="5657468" h="1889154">
                <a:moveTo>
                  <a:pt x="0" y="0"/>
                </a:moveTo>
                <a:lnTo>
                  <a:pt x="5657468" y="0"/>
                </a:lnTo>
                <a:lnTo>
                  <a:pt x="5657468" y="1889155"/>
                </a:lnTo>
                <a:lnTo>
                  <a:pt x="0" y="1889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29603" y="6734771"/>
            <a:ext cx="2897500" cy="2698003"/>
          </a:xfrm>
          <a:custGeom>
            <a:avLst/>
            <a:gdLst/>
            <a:ahLst/>
            <a:cxnLst/>
            <a:rect l="l" t="t" r="r" b="b"/>
            <a:pathLst>
              <a:path w="2897500" h="2698003">
                <a:moveTo>
                  <a:pt x="0" y="0"/>
                </a:moveTo>
                <a:lnTo>
                  <a:pt x="2897500" y="0"/>
                </a:lnTo>
                <a:lnTo>
                  <a:pt x="2897500" y="2698002"/>
                </a:lnTo>
                <a:lnTo>
                  <a:pt x="0" y="2698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739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936700" y="6837345"/>
            <a:ext cx="2799621" cy="2580688"/>
          </a:xfrm>
          <a:custGeom>
            <a:avLst/>
            <a:gdLst/>
            <a:ahLst/>
            <a:cxnLst/>
            <a:rect l="l" t="t" r="r" b="b"/>
            <a:pathLst>
              <a:path w="2799621" h="2580688">
                <a:moveTo>
                  <a:pt x="0" y="0"/>
                </a:moveTo>
                <a:lnTo>
                  <a:pt x="2799622" y="0"/>
                </a:lnTo>
                <a:lnTo>
                  <a:pt x="2799622" y="2580687"/>
                </a:lnTo>
                <a:lnTo>
                  <a:pt x="0" y="2580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848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190705" y="6720030"/>
            <a:ext cx="2925443" cy="2698003"/>
          </a:xfrm>
          <a:custGeom>
            <a:avLst/>
            <a:gdLst/>
            <a:ahLst/>
            <a:cxnLst/>
            <a:rect l="l" t="t" r="r" b="b"/>
            <a:pathLst>
              <a:path w="2925443" h="2698003">
                <a:moveTo>
                  <a:pt x="0" y="0"/>
                </a:moveTo>
                <a:lnTo>
                  <a:pt x="2925443" y="0"/>
                </a:lnTo>
                <a:lnTo>
                  <a:pt x="2925443" y="2698002"/>
                </a:lnTo>
                <a:lnTo>
                  <a:pt x="0" y="2698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842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6979400"/>
            <a:ext cx="1983297" cy="2296578"/>
          </a:xfrm>
          <a:custGeom>
            <a:avLst/>
            <a:gdLst/>
            <a:ahLst/>
            <a:cxnLst/>
            <a:rect l="l" t="t" r="r" b="b"/>
            <a:pathLst>
              <a:path w="1983297" h="2296578">
                <a:moveTo>
                  <a:pt x="0" y="0"/>
                </a:moveTo>
                <a:lnTo>
                  <a:pt x="1983297" y="0"/>
                </a:lnTo>
                <a:lnTo>
                  <a:pt x="1983297" y="2296577"/>
                </a:lnTo>
                <a:lnTo>
                  <a:pt x="0" y="22965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941" r="-61774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827103" y="111037"/>
            <a:ext cx="463379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FFFFFF"/>
                </a:solidFill>
                <a:latin typeface="Canva Sans Bold Italics"/>
              </a:rPr>
              <a:t>Selection of Top All-Rounders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45932" y="679451"/>
            <a:ext cx="10996137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I have chosen 11 all-rounders, from various sources based on their performance statistics.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52274" y="1880803"/>
            <a:ext cx="5708332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Based on below criteria I shortlisted 4 of them.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Scored more than 520 runs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Had a strike rate over 130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Hit more than 20 sixes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Hit more than 30 fours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Bowled more than 120 dot balls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52274" y="4783566"/>
            <a:ext cx="8564784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The final picks include a specialist batting all-rounder, a key bowling all-rounder, and one exceptionally balanced all-rounder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472585" y="9566123"/>
            <a:ext cx="1811536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Hardik Pandya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40910" y="9566123"/>
            <a:ext cx="1991201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Ravindra Jadeja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02070" y="9566123"/>
            <a:ext cx="1702713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Andre Russell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79297" y="1482043"/>
            <a:ext cx="2225444" cy="2107633"/>
            <a:chOff x="0" y="0"/>
            <a:chExt cx="586125" cy="555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125" cy="555097"/>
            </a:xfrm>
            <a:custGeom>
              <a:avLst/>
              <a:gdLst/>
              <a:ahLst/>
              <a:cxnLst/>
              <a:rect l="l" t="t" r="r" b="b"/>
              <a:pathLst>
                <a:path w="586125" h="555097">
                  <a:moveTo>
                    <a:pt x="177420" y="0"/>
                  </a:moveTo>
                  <a:lnTo>
                    <a:pt x="408705" y="0"/>
                  </a:lnTo>
                  <a:cubicBezTo>
                    <a:pt x="455760" y="0"/>
                    <a:pt x="500888" y="18692"/>
                    <a:pt x="534160" y="51965"/>
                  </a:cubicBezTo>
                  <a:cubicBezTo>
                    <a:pt x="567433" y="85238"/>
                    <a:pt x="586125" y="130365"/>
                    <a:pt x="586125" y="177420"/>
                  </a:cubicBezTo>
                  <a:lnTo>
                    <a:pt x="586125" y="377677"/>
                  </a:lnTo>
                  <a:cubicBezTo>
                    <a:pt x="586125" y="424732"/>
                    <a:pt x="567433" y="469859"/>
                    <a:pt x="534160" y="503132"/>
                  </a:cubicBezTo>
                  <a:cubicBezTo>
                    <a:pt x="500888" y="536404"/>
                    <a:pt x="455760" y="555097"/>
                    <a:pt x="408705" y="555097"/>
                  </a:cubicBezTo>
                  <a:lnTo>
                    <a:pt x="177420" y="555097"/>
                  </a:lnTo>
                  <a:cubicBezTo>
                    <a:pt x="130365" y="555097"/>
                    <a:pt x="85238" y="536404"/>
                    <a:pt x="51965" y="503132"/>
                  </a:cubicBezTo>
                  <a:cubicBezTo>
                    <a:pt x="18692" y="469859"/>
                    <a:pt x="0" y="424732"/>
                    <a:pt x="0" y="377677"/>
                  </a:cubicBezTo>
                  <a:lnTo>
                    <a:pt x="0" y="177420"/>
                  </a:lnTo>
                  <a:cubicBezTo>
                    <a:pt x="0" y="130365"/>
                    <a:pt x="18692" y="85238"/>
                    <a:pt x="51965" y="51965"/>
                  </a:cubicBezTo>
                  <a:cubicBezTo>
                    <a:pt x="85238" y="18692"/>
                    <a:pt x="130365" y="0"/>
                    <a:pt x="177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86125" cy="59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077767" y="1625345"/>
            <a:ext cx="312262" cy="312262"/>
          </a:xfrm>
          <a:custGeom>
            <a:avLst/>
            <a:gdLst/>
            <a:ahLst/>
            <a:cxnLst/>
            <a:rect l="l" t="t" r="r" b="b"/>
            <a:pathLst>
              <a:path w="312262" h="312262">
                <a:moveTo>
                  <a:pt x="0" y="0"/>
                </a:moveTo>
                <a:lnTo>
                  <a:pt x="312261" y="0"/>
                </a:lnTo>
                <a:lnTo>
                  <a:pt x="312261" y="312262"/>
                </a:lnTo>
                <a:lnTo>
                  <a:pt x="0" y="312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379297" y="4343410"/>
            <a:ext cx="2225444" cy="2107633"/>
            <a:chOff x="0" y="0"/>
            <a:chExt cx="586125" cy="5550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6125" cy="555097"/>
            </a:xfrm>
            <a:custGeom>
              <a:avLst/>
              <a:gdLst/>
              <a:ahLst/>
              <a:cxnLst/>
              <a:rect l="l" t="t" r="r" b="b"/>
              <a:pathLst>
                <a:path w="586125" h="555097">
                  <a:moveTo>
                    <a:pt x="177420" y="0"/>
                  </a:moveTo>
                  <a:lnTo>
                    <a:pt x="408705" y="0"/>
                  </a:lnTo>
                  <a:cubicBezTo>
                    <a:pt x="455760" y="0"/>
                    <a:pt x="500888" y="18692"/>
                    <a:pt x="534160" y="51965"/>
                  </a:cubicBezTo>
                  <a:cubicBezTo>
                    <a:pt x="567433" y="85238"/>
                    <a:pt x="586125" y="130365"/>
                    <a:pt x="586125" y="177420"/>
                  </a:cubicBezTo>
                  <a:lnTo>
                    <a:pt x="586125" y="377677"/>
                  </a:lnTo>
                  <a:cubicBezTo>
                    <a:pt x="586125" y="424732"/>
                    <a:pt x="567433" y="469859"/>
                    <a:pt x="534160" y="503132"/>
                  </a:cubicBezTo>
                  <a:cubicBezTo>
                    <a:pt x="500888" y="536404"/>
                    <a:pt x="455760" y="555097"/>
                    <a:pt x="408705" y="555097"/>
                  </a:cubicBezTo>
                  <a:lnTo>
                    <a:pt x="177420" y="555097"/>
                  </a:lnTo>
                  <a:cubicBezTo>
                    <a:pt x="130365" y="555097"/>
                    <a:pt x="85238" y="536404"/>
                    <a:pt x="51965" y="503132"/>
                  </a:cubicBezTo>
                  <a:cubicBezTo>
                    <a:pt x="18692" y="469859"/>
                    <a:pt x="0" y="424732"/>
                    <a:pt x="0" y="377677"/>
                  </a:cubicBezTo>
                  <a:lnTo>
                    <a:pt x="0" y="177420"/>
                  </a:lnTo>
                  <a:cubicBezTo>
                    <a:pt x="0" y="130365"/>
                    <a:pt x="18692" y="85238"/>
                    <a:pt x="51965" y="51965"/>
                  </a:cubicBezTo>
                  <a:cubicBezTo>
                    <a:pt x="85238" y="18692"/>
                    <a:pt x="130365" y="0"/>
                    <a:pt x="177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86125" cy="59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79297" y="7508318"/>
            <a:ext cx="2225444" cy="2107633"/>
            <a:chOff x="0" y="0"/>
            <a:chExt cx="586125" cy="5550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6125" cy="555097"/>
            </a:xfrm>
            <a:custGeom>
              <a:avLst/>
              <a:gdLst/>
              <a:ahLst/>
              <a:cxnLst/>
              <a:rect l="l" t="t" r="r" b="b"/>
              <a:pathLst>
                <a:path w="586125" h="555097">
                  <a:moveTo>
                    <a:pt x="177420" y="0"/>
                  </a:moveTo>
                  <a:lnTo>
                    <a:pt x="408705" y="0"/>
                  </a:lnTo>
                  <a:cubicBezTo>
                    <a:pt x="455760" y="0"/>
                    <a:pt x="500888" y="18692"/>
                    <a:pt x="534160" y="51965"/>
                  </a:cubicBezTo>
                  <a:cubicBezTo>
                    <a:pt x="567433" y="85238"/>
                    <a:pt x="586125" y="130365"/>
                    <a:pt x="586125" y="177420"/>
                  </a:cubicBezTo>
                  <a:lnTo>
                    <a:pt x="586125" y="377677"/>
                  </a:lnTo>
                  <a:cubicBezTo>
                    <a:pt x="586125" y="424732"/>
                    <a:pt x="567433" y="469859"/>
                    <a:pt x="534160" y="503132"/>
                  </a:cubicBezTo>
                  <a:cubicBezTo>
                    <a:pt x="500888" y="536404"/>
                    <a:pt x="455760" y="555097"/>
                    <a:pt x="408705" y="555097"/>
                  </a:cubicBezTo>
                  <a:lnTo>
                    <a:pt x="177420" y="555097"/>
                  </a:lnTo>
                  <a:cubicBezTo>
                    <a:pt x="130365" y="555097"/>
                    <a:pt x="85238" y="536404"/>
                    <a:pt x="51965" y="503132"/>
                  </a:cubicBezTo>
                  <a:cubicBezTo>
                    <a:pt x="18692" y="469859"/>
                    <a:pt x="0" y="424732"/>
                    <a:pt x="0" y="377677"/>
                  </a:cubicBezTo>
                  <a:lnTo>
                    <a:pt x="0" y="177420"/>
                  </a:lnTo>
                  <a:cubicBezTo>
                    <a:pt x="0" y="130365"/>
                    <a:pt x="18692" y="85238"/>
                    <a:pt x="51965" y="51965"/>
                  </a:cubicBezTo>
                  <a:cubicBezTo>
                    <a:pt x="85238" y="18692"/>
                    <a:pt x="130365" y="0"/>
                    <a:pt x="177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86125" cy="59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24985" y="4343410"/>
            <a:ext cx="2225444" cy="2107633"/>
            <a:chOff x="0" y="0"/>
            <a:chExt cx="586125" cy="5550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125" cy="555097"/>
            </a:xfrm>
            <a:custGeom>
              <a:avLst/>
              <a:gdLst/>
              <a:ahLst/>
              <a:cxnLst/>
              <a:rect l="l" t="t" r="r" b="b"/>
              <a:pathLst>
                <a:path w="586125" h="555097">
                  <a:moveTo>
                    <a:pt x="177420" y="0"/>
                  </a:moveTo>
                  <a:lnTo>
                    <a:pt x="408705" y="0"/>
                  </a:lnTo>
                  <a:cubicBezTo>
                    <a:pt x="455760" y="0"/>
                    <a:pt x="500888" y="18692"/>
                    <a:pt x="534160" y="51965"/>
                  </a:cubicBezTo>
                  <a:cubicBezTo>
                    <a:pt x="567433" y="85238"/>
                    <a:pt x="586125" y="130365"/>
                    <a:pt x="586125" y="177420"/>
                  </a:cubicBezTo>
                  <a:lnTo>
                    <a:pt x="586125" y="377677"/>
                  </a:lnTo>
                  <a:cubicBezTo>
                    <a:pt x="586125" y="424732"/>
                    <a:pt x="567433" y="469859"/>
                    <a:pt x="534160" y="503132"/>
                  </a:cubicBezTo>
                  <a:cubicBezTo>
                    <a:pt x="500888" y="536404"/>
                    <a:pt x="455760" y="555097"/>
                    <a:pt x="408705" y="555097"/>
                  </a:cubicBezTo>
                  <a:lnTo>
                    <a:pt x="177420" y="555097"/>
                  </a:lnTo>
                  <a:cubicBezTo>
                    <a:pt x="130365" y="555097"/>
                    <a:pt x="85238" y="536404"/>
                    <a:pt x="51965" y="503132"/>
                  </a:cubicBezTo>
                  <a:cubicBezTo>
                    <a:pt x="18692" y="469859"/>
                    <a:pt x="0" y="424732"/>
                    <a:pt x="0" y="377677"/>
                  </a:cubicBezTo>
                  <a:lnTo>
                    <a:pt x="0" y="177420"/>
                  </a:lnTo>
                  <a:cubicBezTo>
                    <a:pt x="0" y="130365"/>
                    <a:pt x="18692" y="85238"/>
                    <a:pt x="51965" y="51965"/>
                  </a:cubicBezTo>
                  <a:cubicBezTo>
                    <a:pt x="85238" y="18692"/>
                    <a:pt x="130365" y="0"/>
                    <a:pt x="177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86125" cy="59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70672" y="4343410"/>
            <a:ext cx="2225444" cy="2107633"/>
            <a:chOff x="0" y="0"/>
            <a:chExt cx="586125" cy="5550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6125" cy="555097"/>
            </a:xfrm>
            <a:custGeom>
              <a:avLst/>
              <a:gdLst/>
              <a:ahLst/>
              <a:cxnLst/>
              <a:rect l="l" t="t" r="r" b="b"/>
              <a:pathLst>
                <a:path w="586125" h="555097">
                  <a:moveTo>
                    <a:pt x="177420" y="0"/>
                  </a:moveTo>
                  <a:lnTo>
                    <a:pt x="408705" y="0"/>
                  </a:lnTo>
                  <a:cubicBezTo>
                    <a:pt x="455760" y="0"/>
                    <a:pt x="500888" y="18692"/>
                    <a:pt x="534160" y="51965"/>
                  </a:cubicBezTo>
                  <a:cubicBezTo>
                    <a:pt x="567433" y="85238"/>
                    <a:pt x="586125" y="130365"/>
                    <a:pt x="586125" y="177420"/>
                  </a:cubicBezTo>
                  <a:lnTo>
                    <a:pt x="586125" y="377677"/>
                  </a:lnTo>
                  <a:cubicBezTo>
                    <a:pt x="586125" y="424732"/>
                    <a:pt x="567433" y="469859"/>
                    <a:pt x="534160" y="503132"/>
                  </a:cubicBezTo>
                  <a:cubicBezTo>
                    <a:pt x="500888" y="536404"/>
                    <a:pt x="455760" y="555097"/>
                    <a:pt x="408705" y="555097"/>
                  </a:cubicBezTo>
                  <a:lnTo>
                    <a:pt x="177420" y="555097"/>
                  </a:lnTo>
                  <a:cubicBezTo>
                    <a:pt x="130365" y="555097"/>
                    <a:pt x="85238" y="536404"/>
                    <a:pt x="51965" y="503132"/>
                  </a:cubicBezTo>
                  <a:cubicBezTo>
                    <a:pt x="18692" y="469859"/>
                    <a:pt x="0" y="424732"/>
                    <a:pt x="0" y="377677"/>
                  </a:cubicBezTo>
                  <a:lnTo>
                    <a:pt x="0" y="177420"/>
                  </a:lnTo>
                  <a:cubicBezTo>
                    <a:pt x="0" y="130365"/>
                    <a:pt x="18692" y="85238"/>
                    <a:pt x="51965" y="51965"/>
                  </a:cubicBezTo>
                  <a:cubicBezTo>
                    <a:pt x="85238" y="18692"/>
                    <a:pt x="130365" y="0"/>
                    <a:pt x="177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86125" cy="59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724985" y="7508318"/>
            <a:ext cx="2225444" cy="2107633"/>
            <a:chOff x="0" y="0"/>
            <a:chExt cx="586125" cy="5550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6125" cy="555097"/>
            </a:xfrm>
            <a:custGeom>
              <a:avLst/>
              <a:gdLst/>
              <a:ahLst/>
              <a:cxnLst/>
              <a:rect l="l" t="t" r="r" b="b"/>
              <a:pathLst>
                <a:path w="586125" h="555097">
                  <a:moveTo>
                    <a:pt x="177420" y="0"/>
                  </a:moveTo>
                  <a:lnTo>
                    <a:pt x="408705" y="0"/>
                  </a:lnTo>
                  <a:cubicBezTo>
                    <a:pt x="455760" y="0"/>
                    <a:pt x="500888" y="18692"/>
                    <a:pt x="534160" y="51965"/>
                  </a:cubicBezTo>
                  <a:cubicBezTo>
                    <a:pt x="567433" y="85238"/>
                    <a:pt x="586125" y="130365"/>
                    <a:pt x="586125" y="177420"/>
                  </a:cubicBezTo>
                  <a:lnTo>
                    <a:pt x="586125" y="377677"/>
                  </a:lnTo>
                  <a:cubicBezTo>
                    <a:pt x="586125" y="424732"/>
                    <a:pt x="567433" y="469859"/>
                    <a:pt x="534160" y="503132"/>
                  </a:cubicBezTo>
                  <a:cubicBezTo>
                    <a:pt x="500888" y="536404"/>
                    <a:pt x="455760" y="555097"/>
                    <a:pt x="408705" y="555097"/>
                  </a:cubicBezTo>
                  <a:lnTo>
                    <a:pt x="177420" y="555097"/>
                  </a:lnTo>
                  <a:cubicBezTo>
                    <a:pt x="130365" y="555097"/>
                    <a:pt x="85238" y="536404"/>
                    <a:pt x="51965" y="503132"/>
                  </a:cubicBezTo>
                  <a:cubicBezTo>
                    <a:pt x="18692" y="469859"/>
                    <a:pt x="0" y="424732"/>
                    <a:pt x="0" y="377677"/>
                  </a:cubicBezTo>
                  <a:lnTo>
                    <a:pt x="0" y="177420"/>
                  </a:lnTo>
                  <a:cubicBezTo>
                    <a:pt x="0" y="130365"/>
                    <a:pt x="18692" y="85238"/>
                    <a:pt x="51965" y="51965"/>
                  </a:cubicBezTo>
                  <a:cubicBezTo>
                    <a:pt x="85238" y="18692"/>
                    <a:pt x="130365" y="0"/>
                    <a:pt x="177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586125" cy="59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74379" y="7508318"/>
            <a:ext cx="2225444" cy="2107633"/>
            <a:chOff x="0" y="0"/>
            <a:chExt cx="586125" cy="55509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6125" cy="555097"/>
            </a:xfrm>
            <a:custGeom>
              <a:avLst/>
              <a:gdLst/>
              <a:ahLst/>
              <a:cxnLst/>
              <a:rect l="l" t="t" r="r" b="b"/>
              <a:pathLst>
                <a:path w="586125" h="555097">
                  <a:moveTo>
                    <a:pt x="177420" y="0"/>
                  </a:moveTo>
                  <a:lnTo>
                    <a:pt x="408705" y="0"/>
                  </a:lnTo>
                  <a:cubicBezTo>
                    <a:pt x="455760" y="0"/>
                    <a:pt x="500888" y="18692"/>
                    <a:pt x="534160" y="51965"/>
                  </a:cubicBezTo>
                  <a:cubicBezTo>
                    <a:pt x="567433" y="85238"/>
                    <a:pt x="586125" y="130365"/>
                    <a:pt x="586125" y="177420"/>
                  </a:cubicBezTo>
                  <a:lnTo>
                    <a:pt x="586125" y="377677"/>
                  </a:lnTo>
                  <a:cubicBezTo>
                    <a:pt x="586125" y="424732"/>
                    <a:pt x="567433" y="469859"/>
                    <a:pt x="534160" y="503132"/>
                  </a:cubicBezTo>
                  <a:cubicBezTo>
                    <a:pt x="500888" y="536404"/>
                    <a:pt x="455760" y="555097"/>
                    <a:pt x="408705" y="555097"/>
                  </a:cubicBezTo>
                  <a:lnTo>
                    <a:pt x="177420" y="555097"/>
                  </a:lnTo>
                  <a:cubicBezTo>
                    <a:pt x="130365" y="555097"/>
                    <a:pt x="85238" y="536404"/>
                    <a:pt x="51965" y="503132"/>
                  </a:cubicBezTo>
                  <a:cubicBezTo>
                    <a:pt x="18692" y="469859"/>
                    <a:pt x="0" y="424732"/>
                    <a:pt x="0" y="377677"/>
                  </a:cubicBezTo>
                  <a:lnTo>
                    <a:pt x="0" y="177420"/>
                  </a:lnTo>
                  <a:cubicBezTo>
                    <a:pt x="0" y="130365"/>
                    <a:pt x="18692" y="85238"/>
                    <a:pt x="51965" y="51965"/>
                  </a:cubicBezTo>
                  <a:cubicBezTo>
                    <a:pt x="85238" y="18692"/>
                    <a:pt x="130365" y="0"/>
                    <a:pt x="177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86125" cy="59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19351" y="4343410"/>
            <a:ext cx="2225444" cy="2107633"/>
            <a:chOff x="0" y="0"/>
            <a:chExt cx="586125" cy="55509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6125" cy="555097"/>
            </a:xfrm>
            <a:custGeom>
              <a:avLst/>
              <a:gdLst/>
              <a:ahLst/>
              <a:cxnLst/>
              <a:rect l="l" t="t" r="r" b="b"/>
              <a:pathLst>
                <a:path w="586125" h="555097">
                  <a:moveTo>
                    <a:pt x="177420" y="0"/>
                  </a:moveTo>
                  <a:lnTo>
                    <a:pt x="408705" y="0"/>
                  </a:lnTo>
                  <a:cubicBezTo>
                    <a:pt x="455760" y="0"/>
                    <a:pt x="500888" y="18692"/>
                    <a:pt x="534160" y="51965"/>
                  </a:cubicBezTo>
                  <a:cubicBezTo>
                    <a:pt x="567433" y="85238"/>
                    <a:pt x="586125" y="130365"/>
                    <a:pt x="586125" y="177420"/>
                  </a:cubicBezTo>
                  <a:lnTo>
                    <a:pt x="586125" y="377677"/>
                  </a:lnTo>
                  <a:cubicBezTo>
                    <a:pt x="586125" y="424732"/>
                    <a:pt x="567433" y="469859"/>
                    <a:pt x="534160" y="503132"/>
                  </a:cubicBezTo>
                  <a:cubicBezTo>
                    <a:pt x="500888" y="536404"/>
                    <a:pt x="455760" y="555097"/>
                    <a:pt x="408705" y="555097"/>
                  </a:cubicBezTo>
                  <a:lnTo>
                    <a:pt x="177420" y="555097"/>
                  </a:lnTo>
                  <a:cubicBezTo>
                    <a:pt x="130365" y="555097"/>
                    <a:pt x="85238" y="536404"/>
                    <a:pt x="51965" y="503132"/>
                  </a:cubicBezTo>
                  <a:cubicBezTo>
                    <a:pt x="18692" y="469859"/>
                    <a:pt x="0" y="424732"/>
                    <a:pt x="0" y="377677"/>
                  </a:cubicBezTo>
                  <a:lnTo>
                    <a:pt x="0" y="177420"/>
                  </a:lnTo>
                  <a:cubicBezTo>
                    <a:pt x="0" y="130365"/>
                    <a:pt x="18692" y="85238"/>
                    <a:pt x="51965" y="51965"/>
                  </a:cubicBezTo>
                  <a:cubicBezTo>
                    <a:pt x="85238" y="18692"/>
                    <a:pt x="130365" y="0"/>
                    <a:pt x="177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86125" cy="59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724985" y="1530654"/>
            <a:ext cx="2225444" cy="2107633"/>
            <a:chOff x="0" y="0"/>
            <a:chExt cx="586125" cy="55509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6125" cy="555097"/>
            </a:xfrm>
            <a:custGeom>
              <a:avLst/>
              <a:gdLst/>
              <a:ahLst/>
              <a:cxnLst/>
              <a:rect l="l" t="t" r="r" b="b"/>
              <a:pathLst>
                <a:path w="586125" h="555097">
                  <a:moveTo>
                    <a:pt x="177420" y="0"/>
                  </a:moveTo>
                  <a:lnTo>
                    <a:pt x="408705" y="0"/>
                  </a:lnTo>
                  <a:cubicBezTo>
                    <a:pt x="455760" y="0"/>
                    <a:pt x="500888" y="18692"/>
                    <a:pt x="534160" y="51965"/>
                  </a:cubicBezTo>
                  <a:cubicBezTo>
                    <a:pt x="567433" y="85238"/>
                    <a:pt x="586125" y="130365"/>
                    <a:pt x="586125" y="177420"/>
                  </a:cubicBezTo>
                  <a:lnTo>
                    <a:pt x="586125" y="377677"/>
                  </a:lnTo>
                  <a:cubicBezTo>
                    <a:pt x="586125" y="424732"/>
                    <a:pt x="567433" y="469859"/>
                    <a:pt x="534160" y="503132"/>
                  </a:cubicBezTo>
                  <a:cubicBezTo>
                    <a:pt x="500888" y="536404"/>
                    <a:pt x="455760" y="555097"/>
                    <a:pt x="408705" y="555097"/>
                  </a:cubicBezTo>
                  <a:lnTo>
                    <a:pt x="177420" y="555097"/>
                  </a:lnTo>
                  <a:cubicBezTo>
                    <a:pt x="130365" y="555097"/>
                    <a:pt x="85238" y="536404"/>
                    <a:pt x="51965" y="503132"/>
                  </a:cubicBezTo>
                  <a:cubicBezTo>
                    <a:pt x="18692" y="469859"/>
                    <a:pt x="0" y="424732"/>
                    <a:pt x="0" y="377677"/>
                  </a:cubicBezTo>
                  <a:lnTo>
                    <a:pt x="0" y="177420"/>
                  </a:lnTo>
                  <a:cubicBezTo>
                    <a:pt x="0" y="130365"/>
                    <a:pt x="18692" y="85238"/>
                    <a:pt x="51965" y="51965"/>
                  </a:cubicBezTo>
                  <a:cubicBezTo>
                    <a:pt x="85238" y="18692"/>
                    <a:pt x="130365" y="0"/>
                    <a:pt x="177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86125" cy="59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950554" y="1482043"/>
            <a:ext cx="2225444" cy="2107633"/>
            <a:chOff x="0" y="0"/>
            <a:chExt cx="586125" cy="55509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6125" cy="555097"/>
            </a:xfrm>
            <a:custGeom>
              <a:avLst/>
              <a:gdLst/>
              <a:ahLst/>
              <a:cxnLst/>
              <a:rect l="l" t="t" r="r" b="b"/>
              <a:pathLst>
                <a:path w="586125" h="555097">
                  <a:moveTo>
                    <a:pt x="177420" y="0"/>
                  </a:moveTo>
                  <a:lnTo>
                    <a:pt x="408705" y="0"/>
                  </a:lnTo>
                  <a:cubicBezTo>
                    <a:pt x="455760" y="0"/>
                    <a:pt x="500888" y="18692"/>
                    <a:pt x="534160" y="51965"/>
                  </a:cubicBezTo>
                  <a:cubicBezTo>
                    <a:pt x="567433" y="85238"/>
                    <a:pt x="586125" y="130365"/>
                    <a:pt x="586125" y="177420"/>
                  </a:cubicBezTo>
                  <a:lnTo>
                    <a:pt x="586125" y="377677"/>
                  </a:lnTo>
                  <a:cubicBezTo>
                    <a:pt x="586125" y="424732"/>
                    <a:pt x="567433" y="469859"/>
                    <a:pt x="534160" y="503132"/>
                  </a:cubicBezTo>
                  <a:cubicBezTo>
                    <a:pt x="500888" y="536404"/>
                    <a:pt x="455760" y="555097"/>
                    <a:pt x="408705" y="555097"/>
                  </a:cubicBezTo>
                  <a:lnTo>
                    <a:pt x="177420" y="555097"/>
                  </a:lnTo>
                  <a:cubicBezTo>
                    <a:pt x="130365" y="555097"/>
                    <a:pt x="85238" y="536404"/>
                    <a:pt x="51965" y="503132"/>
                  </a:cubicBezTo>
                  <a:cubicBezTo>
                    <a:pt x="18692" y="469859"/>
                    <a:pt x="0" y="424732"/>
                    <a:pt x="0" y="377677"/>
                  </a:cubicBezTo>
                  <a:lnTo>
                    <a:pt x="0" y="177420"/>
                  </a:lnTo>
                  <a:cubicBezTo>
                    <a:pt x="0" y="130365"/>
                    <a:pt x="18692" y="85238"/>
                    <a:pt x="51965" y="51965"/>
                  </a:cubicBezTo>
                  <a:cubicBezTo>
                    <a:pt x="85238" y="18692"/>
                    <a:pt x="130365" y="0"/>
                    <a:pt x="177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586125" cy="59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995149" y="1482043"/>
            <a:ext cx="2225444" cy="2107633"/>
            <a:chOff x="0" y="0"/>
            <a:chExt cx="586125" cy="55509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6125" cy="555097"/>
            </a:xfrm>
            <a:custGeom>
              <a:avLst/>
              <a:gdLst/>
              <a:ahLst/>
              <a:cxnLst/>
              <a:rect l="l" t="t" r="r" b="b"/>
              <a:pathLst>
                <a:path w="586125" h="555097">
                  <a:moveTo>
                    <a:pt x="177420" y="0"/>
                  </a:moveTo>
                  <a:lnTo>
                    <a:pt x="408705" y="0"/>
                  </a:lnTo>
                  <a:cubicBezTo>
                    <a:pt x="455760" y="0"/>
                    <a:pt x="500888" y="18692"/>
                    <a:pt x="534160" y="51965"/>
                  </a:cubicBezTo>
                  <a:cubicBezTo>
                    <a:pt x="567433" y="85238"/>
                    <a:pt x="586125" y="130365"/>
                    <a:pt x="586125" y="177420"/>
                  </a:cubicBezTo>
                  <a:lnTo>
                    <a:pt x="586125" y="377677"/>
                  </a:lnTo>
                  <a:cubicBezTo>
                    <a:pt x="586125" y="424732"/>
                    <a:pt x="567433" y="469859"/>
                    <a:pt x="534160" y="503132"/>
                  </a:cubicBezTo>
                  <a:cubicBezTo>
                    <a:pt x="500888" y="536404"/>
                    <a:pt x="455760" y="555097"/>
                    <a:pt x="408705" y="555097"/>
                  </a:cubicBezTo>
                  <a:lnTo>
                    <a:pt x="177420" y="555097"/>
                  </a:lnTo>
                  <a:cubicBezTo>
                    <a:pt x="130365" y="555097"/>
                    <a:pt x="85238" y="536404"/>
                    <a:pt x="51965" y="503132"/>
                  </a:cubicBezTo>
                  <a:cubicBezTo>
                    <a:pt x="18692" y="469859"/>
                    <a:pt x="0" y="424732"/>
                    <a:pt x="0" y="377677"/>
                  </a:cubicBezTo>
                  <a:lnTo>
                    <a:pt x="0" y="177420"/>
                  </a:lnTo>
                  <a:cubicBezTo>
                    <a:pt x="0" y="130365"/>
                    <a:pt x="18692" y="85238"/>
                    <a:pt x="51965" y="51965"/>
                  </a:cubicBezTo>
                  <a:cubicBezTo>
                    <a:pt x="85238" y="18692"/>
                    <a:pt x="130365" y="0"/>
                    <a:pt x="177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586125" cy="59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0950554" y="7533936"/>
            <a:ext cx="2529446" cy="2082015"/>
          </a:xfrm>
          <a:custGeom>
            <a:avLst/>
            <a:gdLst/>
            <a:ahLst/>
            <a:cxnLst/>
            <a:rect l="l" t="t" r="r" b="b"/>
            <a:pathLst>
              <a:path w="2529446" h="2082015">
                <a:moveTo>
                  <a:pt x="0" y="0"/>
                </a:moveTo>
                <a:lnTo>
                  <a:pt x="2529446" y="0"/>
                </a:lnTo>
                <a:lnTo>
                  <a:pt x="2529446" y="2082015"/>
                </a:lnTo>
                <a:lnTo>
                  <a:pt x="0" y="208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1490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1209785" y="7695861"/>
            <a:ext cx="297266" cy="297266"/>
          </a:xfrm>
          <a:custGeom>
            <a:avLst/>
            <a:gdLst/>
            <a:ahLst/>
            <a:cxnLst/>
            <a:rect l="l" t="t" r="r" b="b"/>
            <a:pathLst>
              <a:path w="297266" h="297266">
                <a:moveTo>
                  <a:pt x="0" y="0"/>
                </a:moveTo>
                <a:lnTo>
                  <a:pt x="297267" y="0"/>
                </a:lnTo>
                <a:lnTo>
                  <a:pt x="297267" y="297266"/>
                </a:lnTo>
                <a:lnTo>
                  <a:pt x="0" y="29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748084" y="6886886"/>
            <a:ext cx="3167979" cy="3350496"/>
          </a:xfrm>
          <a:custGeom>
            <a:avLst/>
            <a:gdLst/>
            <a:ahLst/>
            <a:cxnLst/>
            <a:rect l="l" t="t" r="r" b="b"/>
            <a:pathLst>
              <a:path w="3167979" h="3350496">
                <a:moveTo>
                  <a:pt x="0" y="0"/>
                </a:moveTo>
                <a:lnTo>
                  <a:pt x="3167979" y="0"/>
                </a:lnTo>
                <a:lnTo>
                  <a:pt x="3167979" y="3350496"/>
                </a:lnTo>
                <a:lnTo>
                  <a:pt x="0" y="3350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3774263" y="3898038"/>
            <a:ext cx="4227366" cy="5977696"/>
          </a:xfrm>
          <a:custGeom>
            <a:avLst/>
            <a:gdLst/>
            <a:ahLst/>
            <a:cxnLst/>
            <a:rect l="l" t="t" r="r" b="b"/>
            <a:pathLst>
              <a:path w="4227366" h="5977696">
                <a:moveTo>
                  <a:pt x="0" y="0"/>
                </a:moveTo>
                <a:lnTo>
                  <a:pt x="4227367" y="0"/>
                </a:lnTo>
                <a:lnTo>
                  <a:pt x="4227367" y="5977696"/>
                </a:lnTo>
                <a:lnTo>
                  <a:pt x="0" y="59776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0737" t="-13416" r="-94951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7873598" y="7695861"/>
            <a:ext cx="297266" cy="297266"/>
          </a:xfrm>
          <a:custGeom>
            <a:avLst/>
            <a:gdLst/>
            <a:ahLst/>
            <a:cxnLst/>
            <a:rect l="l" t="t" r="r" b="b"/>
            <a:pathLst>
              <a:path w="297266" h="297266">
                <a:moveTo>
                  <a:pt x="0" y="0"/>
                </a:moveTo>
                <a:lnTo>
                  <a:pt x="297267" y="0"/>
                </a:lnTo>
                <a:lnTo>
                  <a:pt x="297267" y="297266"/>
                </a:lnTo>
                <a:lnTo>
                  <a:pt x="0" y="29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4592451" y="7695861"/>
            <a:ext cx="297266" cy="297266"/>
          </a:xfrm>
          <a:custGeom>
            <a:avLst/>
            <a:gdLst/>
            <a:ahLst/>
            <a:cxnLst/>
            <a:rect l="l" t="t" r="r" b="b"/>
            <a:pathLst>
              <a:path w="297266" h="297266">
                <a:moveTo>
                  <a:pt x="0" y="0"/>
                </a:moveTo>
                <a:lnTo>
                  <a:pt x="297266" y="0"/>
                </a:lnTo>
                <a:lnTo>
                  <a:pt x="297266" y="297266"/>
                </a:lnTo>
                <a:lnTo>
                  <a:pt x="0" y="29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329594" y="4438042"/>
            <a:ext cx="429047" cy="429047"/>
          </a:xfrm>
          <a:custGeom>
            <a:avLst/>
            <a:gdLst/>
            <a:ahLst/>
            <a:cxnLst/>
            <a:rect l="l" t="t" r="r" b="b"/>
            <a:pathLst>
              <a:path w="429047" h="429047">
                <a:moveTo>
                  <a:pt x="0" y="0"/>
                </a:moveTo>
                <a:lnTo>
                  <a:pt x="429047" y="0"/>
                </a:lnTo>
                <a:lnTo>
                  <a:pt x="429047" y="429046"/>
                </a:lnTo>
                <a:lnTo>
                  <a:pt x="0" y="4290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2807767" y="4496434"/>
            <a:ext cx="312262" cy="312262"/>
          </a:xfrm>
          <a:custGeom>
            <a:avLst/>
            <a:gdLst/>
            <a:ahLst/>
            <a:cxnLst/>
            <a:rect l="l" t="t" r="r" b="b"/>
            <a:pathLst>
              <a:path w="312262" h="312262">
                <a:moveTo>
                  <a:pt x="0" y="0"/>
                </a:moveTo>
                <a:lnTo>
                  <a:pt x="312262" y="0"/>
                </a:lnTo>
                <a:lnTo>
                  <a:pt x="312262" y="312262"/>
                </a:lnTo>
                <a:lnTo>
                  <a:pt x="0" y="312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4575243" y="4533292"/>
            <a:ext cx="297266" cy="297266"/>
          </a:xfrm>
          <a:custGeom>
            <a:avLst/>
            <a:gdLst/>
            <a:ahLst/>
            <a:cxnLst/>
            <a:rect l="l" t="t" r="r" b="b"/>
            <a:pathLst>
              <a:path w="297266" h="297266">
                <a:moveTo>
                  <a:pt x="0" y="0"/>
                </a:moveTo>
                <a:lnTo>
                  <a:pt x="297267" y="0"/>
                </a:lnTo>
                <a:lnTo>
                  <a:pt x="297267" y="297266"/>
                </a:lnTo>
                <a:lnTo>
                  <a:pt x="0" y="29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7873598" y="4533292"/>
            <a:ext cx="297266" cy="297266"/>
          </a:xfrm>
          <a:custGeom>
            <a:avLst/>
            <a:gdLst/>
            <a:ahLst/>
            <a:cxnLst/>
            <a:rect l="l" t="t" r="r" b="b"/>
            <a:pathLst>
              <a:path w="297266" h="297266">
                <a:moveTo>
                  <a:pt x="0" y="0"/>
                </a:moveTo>
                <a:lnTo>
                  <a:pt x="297267" y="0"/>
                </a:lnTo>
                <a:lnTo>
                  <a:pt x="297267" y="297266"/>
                </a:lnTo>
                <a:lnTo>
                  <a:pt x="0" y="29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1295994" y="4533292"/>
            <a:ext cx="297266" cy="297266"/>
          </a:xfrm>
          <a:custGeom>
            <a:avLst/>
            <a:gdLst/>
            <a:ahLst/>
            <a:cxnLst/>
            <a:rect l="l" t="t" r="r" b="b"/>
            <a:pathLst>
              <a:path w="297266" h="297266">
                <a:moveTo>
                  <a:pt x="0" y="0"/>
                </a:moveTo>
                <a:lnTo>
                  <a:pt x="297267" y="0"/>
                </a:lnTo>
                <a:lnTo>
                  <a:pt x="297267" y="297266"/>
                </a:lnTo>
                <a:lnTo>
                  <a:pt x="0" y="29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2922517" y="6119217"/>
            <a:ext cx="373599" cy="331825"/>
          </a:xfrm>
          <a:custGeom>
            <a:avLst/>
            <a:gdLst/>
            <a:ahLst/>
            <a:cxnLst/>
            <a:rect l="l" t="t" r="r" b="b"/>
            <a:pathLst>
              <a:path w="373599" h="331825">
                <a:moveTo>
                  <a:pt x="0" y="0"/>
                </a:moveTo>
                <a:lnTo>
                  <a:pt x="373599" y="0"/>
                </a:lnTo>
                <a:lnTo>
                  <a:pt x="373599" y="331826"/>
                </a:lnTo>
                <a:lnTo>
                  <a:pt x="0" y="3318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2778199" y="4518297"/>
            <a:ext cx="312262" cy="312262"/>
          </a:xfrm>
          <a:custGeom>
            <a:avLst/>
            <a:gdLst/>
            <a:ahLst/>
            <a:cxnLst/>
            <a:rect l="l" t="t" r="r" b="b"/>
            <a:pathLst>
              <a:path w="312262" h="312262">
                <a:moveTo>
                  <a:pt x="0" y="0"/>
                </a:moveTo>
                <a:lnTo>
                  <a:pt x="312262" y="0"/>
                </a:lnTo>
                <a:lnTo>
                  <a:pt x="312262" y="312261"/>
                </a:lnTo>
                <a:lnTo>
                  <a:pt x="0" y="312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9428165" y="4518297"/>
            <a:ext cx="312262" cy="312262"/>
          </a:xfrm>
          <a:custGeom>
            <a:avLst/>
            <a:gdLst/>
            <a:ahLst/>
            <a:cxnLst/>
            <a:rect l="l" t="t" r="r" b="b"/>
            <a:pathLst>
              <a:path w="312262" h="312262">
                <a:moveTo>
                  <a:pt x="0" y="0"/>
                </a:moveTo>
                <a:lnTo>
                  <a:pt x="312262" y="0"/>
                </a:lnTo>
                <a:lnTo>
                  <a:pt x="312262" y="312261"/>
                </a:lnTo>
                <a:lnTo>
                  <a:pt x="0" y="312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6078131" y="4518297"/>
            <a:ext cx="312262" cy="312262"/>
          </a:xfrm>
          <a:custGeom>
            <a:avLst/>
            <a:gdLst/>
            <a:ahLst/>
            <a:cxnLst/>
            <a:rect l="l" t="t" r="r" b="b"/>
            <a:pathLst>
              <a:path w="312262" h="312262">
                <a:moveTo>
                  <a:pt x="0" y="0"/>
                </a:moveTo>
                <a:lnTo>
                  <a:pt x="312261" y="0"/>
                </a:lnTo>
                <a:lnTo>
                  <a:pt x="312261" y="312261"/>
                </a:lnTo>
                <a:lnTo>
                  <a:pt x="0" y="312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9396498" y="1640340"/>
            <a:ext cx="312262" cy="312262"/>
          </a:xfrm>
          <a:custGeom>
            <a:avLst/>
            <a:gdLst/>
            <a:ahLst/>
            <a:cxnLst/>
            <a:rect l="l" t="t" r="r" b="b"/>
            <a:pathLst>
              <a:path w="312262" h="312262">
                <a:moveTo>
                  <a:pt x="0" y="0"/>
                </a:moveTo>
                <a:lnTo>
                  <a:pt x="312262" y="0"/>
                </a:lnTo>
                <a:lnTo>
                  <a:pt x="312262" y="312262"/>
                </a:lnTo>
                <a:lnTo>
                  <a:pt x="0" y="312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2622068" y="1632843"/>
            <a:ext cx="312262" cy="312262"/>
          </a:xfrm>
          <a:custGeom>
            <a:avLst/>
            <a:gdLst/>
            <a:ahLst/>
            <a:cxnLst/>
            <a:rect l="l" t="t" r="r" b="b"/>
            <a:pathLst>
              <a:path w="312262" h="312262">
                <a:moveTo>
                  <a:pt x="0" y="0"/>
                </a:moveTo>
                <a:lnTo>
                  <a:pt x="312262" y="0"/>
                </a:lnTo>
                <a:lnTo>
                  <a:pt x="312262" y="312262"/>
                </a:lnTo>
                <a:lnTo>
                  <a:pt x="0" y="312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5650727" y="1625345"/>
            <a:ext cx="312262" cy="312262"/>
          </a:xfrm>
          <a:custGeom>
            <a:avLst/>
            <a:gdLst/>
            <a:ahLst/>
            <a:cxnLst/>
            <a:rect l="l" t="t" r="r" b="b"/>
            <a:pathLst>
              <a:path w="312262" h="312262">
                <a:moveTo>
                  <a:pt x="0" y="0"/>
                </a:moveTo>
                <a:lnTo>
                  <a:pt x="312261" y="0"/>
                </a:lnTo>
                <a:lnTo>
                  <a:pt x="312261" y="312262"/>
                </a:lnTo>
                <a:lnTo>
                  <a:pt x="0" y="312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4218002" y="1461999"/>
            <a:ext cx="2548035" cy="2127677"/>
          </a:xfrm>
          <a:custGeom>
            <a:avLst/>
            <a:gdLst/>
            <a:ahLst/>
            <a:cxnLst/>
            <a:rect l="l" t="t" r="r" b="b"/>
            <a:pathLst>
              <a:path w="2548035" h="2127677">
                <a:moveTo>
                  <a:pt x="0" y="0"/>
                </a:moveTo>
                <a:lnTo>
                  <a:pt x="2548035" y="0"/>
                </a:lnTo>
                <a:lnTo>
                  <a:pt x="2548035" y="2127677"/>
                </a:lnTo>
                <a:lnTo>
                  <a:pt x="0" y="2127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9756"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7546479" y="1482043"/>
            <a:ext cx="2527992" cy="2137484"/>
          </a:xfrm>
          <a:custGeom>
            <a:avLst/>
            <a:gdLst/>
            <a:ahLst/>
            <a:cxnLst/>
            <a:rect l="l" t="t" r="r" b="b"/>
            <a:pathLst>
              <a:path w="2527992" h="2137484">
                <a:moveTo>
                  <a:pt x="0" y="0"/>
                </a:moveTo>
                <a:lnTo>
                  <a:pt x="2527991" y="0"/>
                </a:lnTo>
                <a:lnTo>
                  <a:pt x="2527991" y="2137484"/>
                </a:lnTo>
                <a:lnTo>
                  <a:pt x="0" y="21374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18269"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0622571" y="1387907"/>
            <a:ext cx="2881410" cy="2176756"/>
          </a:xfrm>
          <a:custGeom>
            <a:avLst/>
            <a:gdLst/>
            <a:ahLst/>
            <a:cxnLst/>
            <a:rect l="l" t="t" r="r" b="b"/>
            <a:pathLst>
              <a:path w="2881410" h="2176756">
                <a:moveTo>
                  <a:pt x="0" y="0"/>
                </a:moveTo>
                <a:lnTo>
                  <a:pt x="2881411" y="0"/>
                </a:lnTo>
                <a:lnTo>
                  <a:pt x="2881411" y="2176756"/>
                </a:lnTo>
                <a:lnTo>
                  <a:pt x="0" y="21767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32371"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1023792" y="4285642"/>
            <a:ext cx="2085525" cy="2165401"/>
          </a:xfrm>
          <a:custGeom>
            <a:avLst/>
            <a:gdLst/>
            <a:ahLst/>
            <a:cxnLst/>
            <a:rect l="l" t="t" r="r" b="b"/>
            <a:pathLst>
              <a:path w="2085525" h="2165401">
                <a:moveTo>
                  <a:pt x="0" y="0"/>
                </a:moveTo>
                <a:lnTo>
                  <a:pt x="2085525" y="0"/>
                </a:lnTo>
                <a:lnTo>
                  <a:pt x="2085525" y="2165401"/>
                </a:lnTo>
                <a:lnTo>
                  <a:pt x="0" y="21654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7654" b="-3683"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7724985" y="4285642"/>
            <a:ext cx="2281814" cy="2165401"/>
          </a:xfrm>
          <a:custGeom>
            <a:avLst/>
            <a:gdLst/>
            <a:ahLst/>
            <a:cxnLst/>
            <a:rect l="l" t="t" r="r" b="b"/>
            <a:pathLst>
              <a:path w="2281814" h="2165401">
                <a:moveTo>
                  <a:pt x="0" y="0"/>
                </a:moveTo>
                <a:lnTo>
                  <a:pt x="2281814" y="0"/>
                </a:lnTo>
                <a:lnTo>
                  <a:pt x="2281814" y="2165401"/>
                </a:lnTo>
                <a:lnTo>
                  <a:pt x="0" y="21654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5376"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4218002" y="4285642"/>
            <a:ext cx="2601244" cy="2165401"/>
          </a:xfrm>
          <a:custGeom>
            <a:avLst/>
            <a:gdLst/>
            <a:ahLst/>
            <a:cxnLst/>
            <a:rect l="l" t="t" r="r" b="b"/>
            <a:pathLst>
              <a:path w="2601244" h="2165401">
                <a:moveTo>
                  <a:pt x="0" y="0"/>
                </a:moveTo>
                <a:lnTo>
                  <a:pt x="2601244" y="0"/>
                </a:lnTo>
                <a:lnTo>
                  <a:pt x="2601244" y="2165401"/>
                </a:lnTo>
                <a:lnTo>
                  <a:pt x="0" y="21654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b="-20127"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1071953" y="4209442"/>
            <a:ext cx="2520239" cy="2241601"/>
          </a:xfrm>
          <a:custGeom>
            <a:avLst/>
            <a:gdLst/>
            <a:ahLst/>
            <a:cxnLst/>
            <a:rect l="l" t="t" r="r" b="b"/>
            <a:pathLst>
              <a:path w="2520239" h="2241601">
                <a:moveTo>
                  <a:pt x="0" y="0"/>
                </a:moveTo>
                <a:lnTo>
                  <a:pt x="2520240" y="0"/>
                </a:lnTo>
                <a:lnTo>
                  <a:pt x="2520240" y="2241601"/>
                </a:lnTo>
                <a:lnTo>
                  <a:pt x="0" y="22416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b="-12430"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4236837" y="7399866"/>
            <a:ext cx="2510366" cy="2216085"/>
          </a:xfrm>
          <a:custGeom>
            <a:avLst/>
            <a:gdLst/>
            <a:ahLst/>
            <a:cxnLst/>
            <a:rect l="l" t="t" r="r" b="b"/>
            <a:pathLst>
              <a:path w="2510366" h="2216085">
                <a:moveTo>
                  <a:pt x="0" y="0"/>
                </a:moveTo>
                <a:lnTo>
                  <a:pt x="2510365" y="0"/>
                </a:lnTo>
                <a:lnTo>
                  <a:pt x="2510365" y="2216085"/>
                </a:lnTo>
                <a:lnTo>
                  <a:pt x="0" y="221608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b="-13279"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3774263" y="1399669"/>
            <a:ext cx="2667215" cy="2164994"/>
          </a:xfrm>
          <a:custGeom>
            <a:avLst/>
            <a:gdLst/>
            <a:ahLst/>
            <a:cxnLst/>
            <a:rect l="l" t="t" r="r" b="b"/>
            <a:pathLst>
              <a:path w="2667215" h="2164994">
                <a:moveTo>
                  <a:pt x="0" y="0"/>
                </a:moveTo>
                <a:lnTo>
                  <a:pt x="2667215" y="0"/>
                </a:lnTo>
                <a:lnTo>
                  <a:pt x="2667215" y="2164994"/>
                </a:lnTo>
                <a:lnTo>
                  <a:pt x="0" y="216499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b="-23197"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5846994" y="3232838"/>
            <a:ext cx="373599" cy="331825"/>
          </a:xfrm>
          <a:custGeom>
            <a:avLst/>
            <a:gdLst/>
            <a:ahLst/>
            <a:cxnLst/>
            <a:rect l="l" t="t" r="r" b="b"/>
            <a:pathLst>
              <a:path w="373599" h="331825">
                <a:moveTo>
                  <a:pt x="0" y="0"/>
                </a:moveTo>
                <a:lnTo>
                  <a:pt x="373599" y="0"/>
                </a:lnTo>
                <a:lnTo>
                  <a:pt x="373599" y="331825"/>
                </a:lnTo>
                <a:lnTo>
                  <a:pt x="0" y="3318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6203593" y="9284125"/>
            <a:ext cx="373599" cy="331825"/>
          </a:xfrm>
          <a:custGeom>
            <a:avLst/>
            <a:gdLst/>
            <a:ahLst/>
            <a:cxnLst/>
            <a:rect l="l" t="t" r="r" b="b"/>
            <a:pathLst>
              <a:path w="373599" h="331825">
                <a:moveTo>
                  <a:pt x="0" y="0"/>
                </a:moveTo>
                <a:lnTo>
                  <a:pt x="373599" y="0"/>
                </a:lnTo>
                <a:lnTo>
                  <a:pt x="373599" y="331826"/>
                </a:lnTo>
                <a:lnTo>
                  <a:pt x="0" y="3318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985123" y="985022"/>
            <a:ext cx="2413729" cy="2413729"/>
          </a:xfrm>
          <a:custGeom>
            <a:avLst/>
            <a:gdLst/>
            <a:ahLst/>
            <a:cxnLst/>
            <a:rect l="l" t="t" r="r" b="b"/>
            <a:pathLst>
              <a:path w="2413729" h="2413729">
                <a:moveTo>
                  <a:pt x="0" y="0"/>
                </a:moveTo>
                <a:lnTo>
                  <a:pt x="2413729" y="0"/>
                </a:lnTo>
                <a:lnTo>
                  <a:pt x="2413729" y="2413729"/>
                </a:lnTo>
                <a:lnTo>
                  <a:pt x="0" y="241372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7772788" y="7537256"/>
            <a:ext cx="2075374" cy="2075374"/>
          </a:xfrm>
          <a:custGeom>
            <a:avLst/>
            <a:gdLst/>
            <a:ahLst/>
            <a:cxnLst/>
            <a:rect l="l" t="t" r="r" b="b"/>
            <a:pathLst>
              <a:path w="2075374" h="2075374">
                <a:moveTo>
                  <a:pt x="0" y="0"/>
                </a:moveTo>
                <a:lnTo>
                  <a:pt x="2075373" y="0"/>
                </a:lnTo>
                <a:lnTo>
                  <a:pt x="2075373" y="2075374"/>
                </a:lnTo>
                <a:lnTo>
                  <a:pt x="0" y="207537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68" name="TextBox 68"/>
          <p:cNvSpPr txBox="1"/>
          <p:nvPr/>
        </p:nvSpPr>
        <p:spPr>
          <a:xfrm>
            <a:off x="4148792" y="107510"/>
            <a:ext cx="999041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 Bold"/>
              </a:rPr>
              <a:t>For IPL Fans, here’s my pick for the Playing XI in the Dream Team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657986" y="990600"/>
            <a:ext cx="157591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 Bold"/>
              </a:rPr>
              <a:t>Shubman Gill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873598" y="990600"/>
            <a:ext cx="192821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 Bold"/>
              </a:rPr>
              <a:t>Ruturaj Gaikwad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618115" y="3886227"/>
            <a:ext cx="142791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 Bold"/>
              </a:rPr>
              <a:t>KL Rahul (C)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444628" y="990600"/>
            <a:ext cx="123729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 Bold"/>
              </a:rPr>
              <a:t>Virat Kohli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4113163" y="990600"/>
            <a:ext cx="198941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 Bold"/>
              </a:rPr>
              <a:t>Heinrich Klaasen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583326" y="3886227"/>
            <a:ext cx="189142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 Bold"/>
              </a:rPr>
              <a:t>Ravindra Jadeja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8060459" y="3886227"/>
            <a:ext cx="17206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 Bold"/>
              </a:rPr>
              <a:t>Hardik Pandya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1337642" y="3886227"/>
            <a:ext cx="161746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 Bold"/>
              </a:rPr>
              <a:t>Andre Russell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4802461" y="7039270"/>
            <a:ext cx="145315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 Bold"/>
              </a:rPr>
              <a:t>Rashid Khan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915961" y="7039270"/>
            <a:ext cx="181582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 Bold"/>
              </a:rPr>
              <a:t>Jasprit Bumrah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1082551" y="7039270"/>
            <a:ext cx="212764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 Bold"/>
              </a:rPr>
              <a:t>Yuzvendra Chahal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1117" y="407788"/>
            <a:ext cx="4270956" cy="2402413"/>
          </a:xfrm>
          <a:custGeom>
            <a:avLst/>
            <a:gdLst/>
            <a:ahLst/>
            <a:cxnLst/>
            <a:rect l="l" t="t" r="r" b="b"/>
            <a:pathLst>
              <a:path w="4270956" h="2402413">
                <a:moveTo>
                  <a:pt x="0" y="0"/>
                </a:moveTo>
                <a:lnTo>
                  <a:pt x="4270956" y="0"/>
                </a:lnTo>
                <a:lnTo>
                  <a:pt x="4270956" y="2402413"/>
                </a:lnTo>
                <a:lnTo>
                  <a:pt x="0" y="2402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8745" y="3636538"/>
            <a:ext cx="15630509" cy="5023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2840">
                <a:solidFill>
                  <a:srgbClr val="FFFFFF"/>
                </a:solidFill>
                <a:latin typeface="Canva Sans Bold"/>
              </a:rPr>
              <a:t>The </a:t>
            </a:r>
            <a:r>
              <a:rPr lang="en-US" sz="2840">
                <a:solidFill>
                  <a:srgbClr val="FFDE59"/>
                </a:solidFill>
                <a:latin typeface="Canva Sans Bold"/>
              </a:rPr>
              <a:t>Indian Premier League (IPL)</a:t>
            </a:r>
            <a:r>
              <a:rPr lang="en-US" sz="2840">
                <a:solidFill>
                  <a:srgbClr val="FFFFFF"/>
                </a:solidFill>
                <a:latin typeface="Canva Sans Bold"/>
              </a:rPr>
              <a:t> is a professional Twenty20 cricket league in India,</a:t>
            </a:r>
          </a:p>
          <a:p>
            <a:pPr algn="ctr">
              <a:lnSpc>
                <a:spcPts val="3977"/>
              </a:lnSpc>
            </a:pPr>
            <a:r>
              <a:rPr lang="en-US" sz="2840">
                <a:solidFill>
                  <a:srgbClr val="FFFFFF"/>
                </a:solidFill>
                <a:latin typeface="Canva Sans Bold"/>
              </a:rPr>
              <a:t>contested during April and May of every year. </a:t>
            </a:r>
          </a:p>
          <a:p>
            <a:pPr algn="ctr">
              <a:lnSpc>
                <a:spcPts val="3977"/>
              </a:lnSpc>
            </a:pPr>
            <a:r>
              <a:rPr lang="en-US" sz="2840">
                <a:solidFill>
                  <a:srgbClr val="FFFFFF"/>
                </a:solidFill>
                <a:latin typeface="Canva Sans Bold"/>
              </a:rPr>
              <a:t>The league was founded by the </a:t>
            </a:r>
            <a:r>
              <a:rPr lang="en-US" sz="2840">
                <a:solidFill>
                  <a:srgbClr val="5CE1E6"/>
                </a:solidFill>
                <a:latin typeface="Canva Sans Bold"/>
              </a:rPr>
              <a:t>Board of Control for Cricket in India (BCCI)</a:t>
            </a:r>
            <a:r>
              <a:rPr lang="en-US" sz="2840">
                <a:solidFill>
                  <a:srgbClr val="FFFFFF"/>
                </a:solidFill>
                <a:latin typeface="Canva Sans Bold"/>
              </a:rPr>
              <a:t> in 2007</a:t>
            </a:r>
          </a:p>
          <a:p>
            <a:pPr algn="ctr">
              <a:lnSpc>
                <a:spcPts val="3977"/>
              </a:lnSpc>
            </a:pPr>
            <a:endParaRPr lang="en-US" sz="2840">
              <a:solidFill>
                <a:srgbClr val="FFFFFF"/>
              </a:solidFill>
              <a:latin typeface="Canva Sans Bold"/>
            </a:endParaRPr>
          </a:p>
          <a:p>
            <a:pPr algn="ctr">
              <a:lnSpc>
                <a:spcPts val="3977"/>
              </a:lnSpc>
            </a:pPr>
            <a:r>
              <a:rPr lang="en-US" sz="2840">
                <a:solidFill>
                  <a:srgbClr val="FFFFFF"/>
                </a:solidFill>
                <a:latin typeface="Canva Sans Bold"/>
              </a:rPr>
              <a:t>The IPL is the most-attended cricket league in the world </a:t>
            </a:r>
          </a:p>
          <a:p>
            <a:pPr algn="ctr">
              <a:lnSpc>
                <a:spcPts val="3977"/>
              </a:lnSpc>
            </a:pPr>
            <a:r>
              <a:rPr lang="en-US" sz="2840">
                <a:solidFill>
                  <a:srgbClr val="FFFFFF"/>
                </a:solidFill>
                <a:latin typeface="Canva Sans Bold"/>
              </a:rPr>
              <a:t>and ranks sixth among all sports leagues.</a:t>
            </a:r>
          </a:p>
          <a:p>
            <a:pPr algn="ctr">
              <a:lnSpc>
                <a:spcPts val="3977"/>
              </a:lnSpc>
            </a:pPr>
            <a:endParaRPr lang="en-US" sz="2840">
              <a:solidFill>
                <a:srgbClr val="FFFFFF"/>
              </a:solidFill>
              <a:latin typeface="Canva Sans Bold"/>
            </a:endParaRPr>
          </a:p>
          <a:p>
            <a:pPr algn="ctr">
              <a:lnSpc>
                <a:spcPts val="3977"/>
              </a:lnSpc>
            </a:pPr>
            <a:r>
              <a:rPr lang="en-US" sz="2840">
                <a:solidFill>
                  <a:srgbClr val="FFFFFF"/>
                </a:solidFill>
                <a:latin typeface="Canva Sans Bold"/>
              </a:rPr>
              <a:t>The current format of the IPL consists of a </a:t>
            </a:r>
            <a:r>
              <a:rPr lang="en-US" sz="2840">
                <a:solidFill>
                  <a:srgbClr val="FFDE59"/>
                </a:solidFill>
                <a:latin typeface="Canva Sans Bold"/>
              </a:rPr>
              <a:t>round-robin group stage</a:t>
            </a:r>
            <a:r>
              <a:rPr lang="en-US" sz="2840">
                <a:solidFill>
                  <a:srgbClr val="FFFFFF"/>
                </a:solidFill>
                <a:latin typeface="Canva Sans Bold"/>
              </a:rPr>
              <a:t> followed by playoffs. </a:t>
            </a:r>
          </a:p>
          <a:p>
            <a:pPr algn="ctr">
              <a:lnSpc>
                <a:spcPts val="3977"/>
              </a:lnSpc>
            </a:pPr>
            <a:r>
              <a:rPr lang="en-US" sz="2840">
                <a:solidFill>
                  <a:srgbClr val="FFFFFF"/>
                </a:solidFill>
                <a:latin typeface="Canva Sans Bold"/>
              </a:rPr>
              <a:t>As of the latest season, the league features ten city-based franchise teams.</a:t>
            </a:r>
          </a:p>
          <a:p>
            <a:pPr algn="ctr">
              <a:lnSpc>
                <a:spcPts val="3977"/>
              </a:lnSpc>
            </a:pPr>
            <a:endParaRPr lang="en-US" sz="284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649474" y="1330290"/>
            <a:ext cx="98905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u="sng">
                <a:solidFill>
                  <a:srgbClr val="FF914D"/>
                </a:solidFill>
                <a:latin typeface="Canva Sans Bold"/>
              </a:rPr>
              <a:t>IPL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04406" y="1580941"/>
            <a:ext cx="6384914" cy="2380062"/>
          </a:xfrm>
          <a:custGeom>
            <a:avLst/>
            <a:gdLst/>
            <a:ahLst/>
            <a:cxnLst/>
            <a:rect l="l" t="t" r="r" b="b"/>
            <a:pathLst>
              <a:path w="6384914" h="2380062">
                <a:moveTo>
                  <a:pt x="0" y="0"/>
                </a:moveTo>
                <a:lnTo>
                  <a:pt x="6384914" y="0"/>
                </a:lnTo>
                <a:lnTo>
                  <a:pt x="6384914" y="2380062"/>
                </a:lnTo>
                <a:lnTo>
                  <a:pt x="0" y="2380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89320" y="1580941"/>
            <a:ext cx="6384914" cy="2367152"/>
          </a:xfrm>
          <a:custGeom>
            <a:avLst/>
            <a:gdLst/>
            <a:ahLst/>
            <a:cxnLst/>
            <a:rect l="l" t="t" r="r" b="b"/>
            <a:pathLst>
              <a:path w="6384914" h="2367152">
                <a:moveTo>
                  <a:pt x="0" y="0"/>
                </a:moveTo>
                <a:lnTo>
                  <a:pt x="6384914" y="0"/>
                </a:lnTo>
                <a:lnTo>
                  <a:pt x="6384914" y="2367153"/>
                </a:lnTo>
                <a:lnTo>
                  <a:pt x="0" y="2367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96657" y="4292606"/>
            <a:ext cx="1985327" cy="1985327"/>
          </a:xfrm>
          <a:custGeom>
            <a:avLst/>
            <a:gdLst/>
            <a:ahLst/>
            <a:cxnLst/>
            <a:rect l="l" t="t" r="r" b="b"/>
            <a:pathLst>
              <a:path w="1985327" h="1985327">
                <a:moveTo>
                  <a:pt x="0" y="0"/>
                </a:moveTo>
                <a:lnTo>
                  <a:pt x="1985327" y="0"/>
                </a:lnTo>
                <a:lnTo>
                  <a:pt x="1985327" y="1985327"/>
                </a:lnTo>
                <a:lnTo>
                  <a:pt x="0" y="1985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8215" y="7628112"/>
            <a:ext cx="5412383" cy="2124387"/>
          </a:xfrm>
          <a:custGeom>
            <a:avLst/>
            <a:gdLst/>
            <a:ahLst/>
            <a:cxnLst/>
            <a:rect l="l" t="t" r="r" b="b"/>
            <a:pathLst>
              <a:path w="5412383" h="2124387">
                <a:moveTo>
                  <a:pt x="0" y="0"/>
                </a:moveTo>
                <a:lnTo>
                  <a:pt x="5412383" y="0"/>
                </a:lnTo>
                <a:lnTo>
                  <a:pt x="5412383" y="2124387"/>
                </a:lnTo>
                <a:lnTo>
                  <a:pt x="0" y="21243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62853" y="349249"/>
            <a:ext cx="2162294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Canva Sans"/>
              </a:rPr>
              <a:t>THANKS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2770" y="6938230"/>
            <a:ext cx="205109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u="sng">
                <a:solidFill>
                  <a:srgbClr val="FFFFFF"/>
                </a:solidFill>
                <a:latin typeface="Canva Sans"/>
              </a:rPr>
              <a:t>Presented By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7548" y="7366965"/>
            <a:ext cx="1015034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anva Sans"/>
              </a:rPr>
              <a:t>Thank you for your attention.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anva Sans"/>
              </a:rPr>
              <a:t> I hope you found the presentation informative and insightful.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anva Sans"/>
              </a:rPr>
              <a:t> I’m now open to any questions or feedback you may have.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</a:rPr>
              <a:t>Please feel free to share your thoughts or inquire about any aspects you wish to discuss further.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146" y="475615"/>
            <a:ext cx="14001708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DE59"/>
                </a:solidFill>
                <a:latin typeface="Canva Sans Bold"/>
              </a:rPr>
              <a:t>Objective</a:t>
            </a:r>
            <a:r>
              <a:rPr lang="en-US" sz="2199">
                <a:solidFill>
                  <a:srgbClr val="FFFFFF"/>
                </a:solidFill>
                <a:latin typeface="Canva Sans"/>
              </a:rPr>
              <a:t>: To analyze IPL data  from 2021 to 2023, and provide predictive insights for the 2024 season.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</a:rPr>
              <a:t> This Report  will focus on Four key sections</a:t>
            </a:r>
          </a:p>
        </p:txBody>
      </p:sp>
      <p:sp>
        <p:nvSpPr>
          <p:cNvPr id="4" name="AutoShape 4"/>
          <p:cNvSpPr/>
          <p:nvPr/>
        </p:nvSpPr>
        <p:spPr>
          <a:xfrm>
            <a:off x="4793414" y="2240283"/>
            <a:ext cx="0" cy="642851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424989" y="2240283"/>
            <a:ext cx="0" cy="642851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777955" y="2240283"/>
            <a:ext cx="0" cy="642851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270281" y="2192658"/>
            <a:ext cx="247745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u="sng">
                <a:solidFill>
                  <a:srgbClr val="FFFFFF"/>
                </a:solidFill>
                <a:latin typeface="Canva Sans"/>
              </a:rPr>
              <a:t>Batsmen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71299" y="2192658"/>
            <a:ext cx="221718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u="sng">
                <a:solidFill>
                  <a:srgbClr val="FFFFFF"/>
                </a:solidFill>
                <a:latin typeface="Canva Sans"/>
              </a:rPr>
              <a:t>Bowler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14376" y="2192658"/>
            <a:ext cx="200060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u="sng">
                <a:solidFill>
                  <a:srgbClr val="FFFFFF"/>
                </a:solidFill>
                <a:latin typeface="Canva Sans"/>
              </a:rPr>
              <a:t>Team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19836" y="2192658"/>
            <a:ext cx="161234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u="sng">
                <a:solidFill>
                  <a:srgbClr val="FFFFFF"/>
                </a:solidFill>
                <a:latin typeface="Canva Sans"/>
              </a:rPr>
              <a:t>Predictions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9556" y="3703165"/>
            <a:ext cx="3778902" cy="399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1) Top 10 batsmen based on past 3 years total runs scored.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2) Top 10 batsmen based on past 3 years batting average.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3) Top 10 batsmen based on past 3 years strike rate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4) Top 5 batsmen based on past 3 years boundary % (fours and sixes).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19750" y="3703165"/>
            <a:ext cx="3778902" cy="432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1) Top 10 bowlers based on past 3 years Total wickets taken.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2)  Top 10 bowlers with good bowling avaerage based on past 3 years 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3) Top 10 bowlers with low economy rate  based on past 3 years.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4) Top 5 bowlers based on past 3 years total dot balls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0975" y="3796030"/>
            <a:ext cx="3307410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1) Top 4 teams based on past 3 years winning %. 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2) Top 2 teams with the highest number of winning %  achieved by chasing targets over the past 3 years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55403" y="3796030"/>
            <a:ext cx="3778902" cy="432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1) Orange and purple cap player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2) Top 4 qualifying teams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3) Winner and runner-up 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4) Selection of Team with Best 11 players based on their positions, 3 years performance data and additional research 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5) Top 3 all-rounder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74150" y="1130245"/>
            <a:ext cx="3027260" cy="4257935"/>
          </a:xfrm>
          <a:custGeom>
            <a:avLst/>
            <a:gdLst/>
            <a:ahLst/>
            <a:cxnLst/>
            <a:rect l="l" t="t" r="r" b="b"/>
            <a:pathLst>
              <a:path w="3027260" h="4257935">
                <a:moveTo>
                  <a:pt x="0" y="0"/>
                </a:moveTo>
                <a:lnTo>
                  <a:pt x="3027259" y="0"/>
                </a:lnTo>
                <a:lnTo>
                  <a:pt x="3027259" y="4257935"/>
                </a:lnTo>
                <a:lnTo>
                  <a:pt x="0" y="4257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8956" b="-32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115" y="486095"/>
            <a:ext cx="12994757" cy="7891062"/>
          </a:xfrm>
          <a:custGeom>
            <a:avLst/>
            <a:gdLst/>
            <a:ahLst/>
            <a:cxnLst/>
            <a:rect l="l" t="t" r="r" b="b"/>
            <a:pathLst>
              <a:path w="12994757" h="7891062">
                <a:moveTo>
                  <a:pt x="0" y="0"/>
                </a:moveTo>
                <a:lnTo>
                  <a:pt x="12994757" y="0"/>
                </a:lnTo>
                <a:lnTo>
                  <a:pt x="12994757" y="7891061"/>
                </a:lnTo>
                <a:lnTo>
                  <a:pt x="0" y="7891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52" r="-468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945517" y="-47625"/>
            <a:ext cx="239696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Canva Sans Bold Italics"/>
              </a:rPr>
              <a:t>Top 10 Run Scorers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6143" y="8153463"/>
            <a:ext cx="17043609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/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Kohli,Gill and SuryaKumarYadav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 have consistently performed well and have shown improvement year after year for the past three years.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Gill and Gaikwad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 are on top 3 among the top run scorers, and both have won Orange Caps.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KL Rahul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 is a wicketkeeper-batsman who is among the top 5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Italics"/>
              </a:rPr>
              <a:t>So, I am considering them for my </a:t>
            </a:r>
            <a:r>
              <a:rPr lang="en-US" sz="2000">
                <a:solidFill>
                  <a:srgbClr val="FFFFFF"/>
                </a:solidFill>
                <a:latin typeface="Canva Sans Bold"/>
              </a:rPr>
              <a:t>dream team as Batsmen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..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Canva Sans Itali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072" y="1932926"/>
            <a:ext cx="11161830" cy="5341948"/>
          </a:xfrm>
          <a:custGeom>
            <a:avLst/>
            <a:gdLst/>
            <a:ahLst/>
            <a:cxnLst/>
            <a:rect l="l" t="t" r="r" b="b"/>
            <a:pathLst>
              <a:path w="11161830" h="5341948">
                <a:moveTo>
                  <a:pt x="0" y="0"/>
                </a:moveTo>
                <a:lnTo>
                  <a:pt x="11161830" y="0"/>
                </a:lnTo>
                <a:lnTo>
                  <a:pt x="11161830" y="5341948"/>
                </a:lnTo>
                <a:lnTo>
                  <a:pt x="0" y="534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73" r="-1714" b="-322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8475" y="1028700"/>
            <a:ext cx="2701407" cy="3870659"/>
          </a:xfrm>
          <a:custGeom>
            <a:avLst/>
            <a:gdLst/>
            <a:ahLst/>
            <a:cxnLst/>
            <a:rect l="l" t="t" r="r" b="b"/>
            <a:pathLst>
              <a:path w="2701407" h="3870659">
                <a:moveTo>
                  <a:pt x="0" y="0"/>
                </a:moveTo>
                <a:lnTo>
                  <a:pt x="2701407" y="0"/>
                </a:lnTo>
                <a:lnTo>
                  <a:pt x="2701407" y="3870659"/>
                </a:lnTo>
                <a:lnTo>
                  <a:pt x="0" y="3870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094" r="-10464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71711" y="-47625"/>
            <a:ext cx="614457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Canva Sans Bold Italics"/>
              </a:rPr>
              <a:t>Top 10 Batsmen by Strike Rate &amp; Batting Average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2196" y="8178800"/>
            <a:ext cx="17043609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Suryakumar Yadav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 has a high strike rate and has shown consistent improvement over the past three years.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Heinrich Klaasen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 also has a good strike rate along with a superior batting average.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KL Rahul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, as a wicketkeeper-batsman, maintains a commendable batting average.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Italics"/>
              </a:rPr>
              <a:t>So,considering them for my </a:t>
            </a:r>
            <a:r>
              <a:rPr lang="en-US" sz="2000">
                <a:solidFill>
                  <a:srgbClr val="FFFFFF"/>
                </a:solidFill>
                <a:latin typeface="Canva Sans Bold"/>
              </a:rPr>
              <a:t>dream team as Batsmen</a:t>
            </a:r>
            <a:r>
              <a:rPr lang="en-US" sz="2000">
                <a:solidFill>
                  <a:srgbClr val="FFFFFF"/>
                </a:solidFill>
                <a:latin typeface="Canva Sans Italics"/>
              </a:rPr>
              <a:t>..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Canva Sans Itali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177456" y="3993550"/>
            <a:ext cx="2694586" cy="3870659"/>
          </a:xfrm>
          <a:custGeom>
            <a:avLst/>
            <a:gdLst/>
            <a:ahLst/>
            <a:cxnLst/>
            <a:rect l="l" t="t" r="r" b="b"/>
            <a:pathLst>
              <a:path w="2694586" h="3870659">
                <a:moveTo>
                  <a:pt x="0" y="0"/>
                </a:moveTo>
                <a:lnTo>
                  <a:pt x="2694586" y="0"/>
                </a:lnTo>
                <a:lnTo>
                  <a:pt x="2694586" y="3870659"/>
                </a:lnTo>
                <a:lnTo>
                  <a:pt x="0" y="3870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0316" r="-5194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62982" y="1693075"/>
            <a:ext cx="3403380" cy="4371583"/>
          </a:xfrm>
          <a:custGeom>
            <a:avLst/>
            <a:gdLst/>
            <a:ahLst/>
            <a:cxnLst/>
            <a:rect l="l" t="t" r="r" b="b"/>
            <a:pathLst>
              <a:path w="3403380" h="4371583">
                <a:moveTo>
                  <a:pt x="0" y="0"/>
                </a:moveTo>
                <a:lnTo>
                  <a:pt x="3403380" y="0"/>
                </a:lnTo>
                <a:lnTo>
                  <a:pt x="3403380" y="4371583"/>
                </a:lnTo>
                <a:lnTo>
                  <a:pt x="0" y="4371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3275" y="616097"/>
            <a:ext cx="12077689" cy="6810915"/>
          </a:xfrm>
          <a:custGeom>
            <a:avLst/>
            <a:gdLst/>
            <a:ahLst/>
            <a:cxnLst/>
            <a:rect l="l" t="t" r="r" b="b"/>
            <a:pathLst>
              <a:path w="12077689" h="6810915">
                <a:moveTo>
                  <a:pt x="0" y="0"/>
                </a:moveTo>
                <a:lnTo>
                  <a:pt x="12077689" y="0"/>
                </a:lnTo>
                <a:lnTo>
                  <a:pt x="12077689" y="6810915"/>
                </a:lnTo>
                <a:lnTo>
                  <a:pt x="0" y="6810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40604" y="-47625"/>
            <a:ext cx="480679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Canva Sans Bold Italics"/>
              </a:rPr>
              <a:t>Top 10 Batsmen with Most Boundaries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3982" y="8003278"/>
            <a:ext cx="14832380" cy="15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FFFFFF"/>
                </a:solidFill>
                <a:latin typeface="Canva Sans Bold"/>
              </a:rPr>
              <a:t>Shubman</a:t>
            </a:r>
            <a:r>
              <a:rPr lang="en-US" sz="2199" dirty="0">
                <a:solidFill>
                  <a:srgbClr val="FFFFFF"/>
                </a:solidFill>
                <a:latin typeface="Canva Sans Bold"/>
              </a:rPr>
              <a:t> Gill </a:t>
            </a:r>
            <a:r>
              <a:rPr lang="en-US" sz="2199" dirty="0">
                <a:solidFill>
                  <a:srgbClr val="FFFFFF"/>
                </a:solidFill>
                <a:latin typeface="Canva Sans"/>
              </a:rPr>
              <a:t>has hit a higher number of boundaries overall, also he has scored more fours. </a:t>
            </a:r>
          </a:p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Canva Sans"/>
              </a:rPr>
              <a:t>Both </a:t>
            </a:r>
            <a:r>
              <a:rPr lang="en-US" sz="2199" dirty="0">
                <a:solidFill>
                  <a:srgbClr val="FFFFFF"/>
                </a:solidFill>
                <a:latin typeface="Canva Sans Bold"/>
              </a:rPr>
              <a:t>Faf du Plessis and Jos </a:t>
            </a:r>
            <a:r>
              <a:rPr lang="en-US" sz="2199" dirty="0" err="1">
                <a:solidFill>
                  <a:srgbClr val="FFFFFF"/>
                </a:solidFill>
                <a:latin typeface="Canva Sans Bold"/>
              </a:rPr>
              <a:t>Buttler</a:t>
            </a:r>
            <a:r>
              <a:rPr lang="en-US" sz="2199" dirty="0">
                <a:solidFill>
                  <a:srgbClr val="FFFFFF"/>
                </a:solidFill>
                <a:latin typeface="Canva Sans"/>
              </a:rPr>
              <a:t> have cleared the ropes with an equal number of sixes, tallying 72 each.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</a:rPr>
              <a:t> Additionally, </a:t>
            </a:r>
            <a:r>
              <a:rPr lang="en-US" sz="2199" dirty="0">
                <a:solidFill>
                  <a:srgbClr val="FFFFFF"/>
                </a:solidFill>
                <a:latin typeface="Canva Sans Bold"/>
              </a:rPr>
              <a:t>Andre Russel</a:t>
            </a:r>
            <a:r>
              <a:rPr lang="en-US" sz="2199" dirty="0">
                <a:solidFill>
                  <a:srgbClr val="FFFFFF"/>
                </a:solidFill>
                <a:latin typeface="Canva Sans"/>
              </a:rPr>
              <a:t>l has demonstrated a higher boundary percentage relative to the number of balls faced.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993</Words>
  <Application>Microsoft Office PowerPoint</Application>
  <PresentationFormat>Custom</PresentationFormat>
  <Paragraphs>115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Canva Sans Bold Italics</vt:lpstr>
      <vt:lpstr>Calibri</vt:lpstr>
      <vt:lpstr>Arial</vt:lpstr>
      <vt:lpstr>Canva Sans Bold</vt:lpstr>
      <vt:lpstr>Canva Sans</vt:lpstr>
      <vt:lpstr>Canva Sans Italics</vt:lpstr>
      <vt:lpstr>Days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IPL_Project_Presentation</dc:title>
  <cp:lastModifiedBy>Barnaba Peddada</cp:lastModifiedBy>
  <cp:revision>3</cp:revision>
  <dcterms:created xsi:type="dcterms:W3CDTF">2006-08-16T00:00:00Z</dcterms:created>
  <dcterms:modified xsi:type="dcterms:W3CDTF">2024-04-23T07:06:23Z</dcterms:modified>
  <dc:identifier>DAGCLpcJyvs</dc:identifier>
</cp:coreProperties>
</file>